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5" r:id="rId11"/>
    <p:sldId id="276" r:id="rId12"/>
    <p:sldId id="274" r:id="rId13"/>
    <p:sldId id="278" r:id="rId14"/>
    <p:sldId id="279" r:id="rId15"/>
    <p:sldId id="280" r:id="rId16"/>
    <p:sldId id="281" r:id="rId17"/>
  </p:sldIdLst>
  <p:sldSz cx="9144000" cy="6858000" type="screen4x3"/>
  <p:notesSz cx="6797675" cy="99282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38">
          <p15:clr>
            <a:srgbClr val="A4A3A4"/>
          </p15:clr>
        </p15:guide>
        <p15:guide id="2" orient="horz" pos="2205">
          <p15:clr>
            <a:srgbClr val="A4A3A4"/>
          </p15:clr>
        </p15:guide>
        <p15:guide id="3" pos="28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F8"/>
    <a:srgbClr val="5C54FA"/>
    <a:srgbClr val="352BF9"/>
    <a:srgbClr val="0066CC"/>
    <a:srgbClr val="00AD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76" d="100"/>
          <a:sy n="76" d="100"/>
        </p:scale>
        <p:origin x="-1194" y="-72"/>
      </p:cViewPr>
      <p:guideLst>
        <p:guide orient="horz" pos="2238"/>
        <p:guide orient="horz" pos="2205"/>
        <p:guide pos="28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11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gyorgy.orsolya\AppData\Local\Microsoft\Windows\Temporary%20Internet%20Files\Content.IE5\4APP5RNU\lfsa_erga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KISGY&#214;RGY%20ORSI\MUNKA\Economic%20survey\2016\ig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gyorgy.orsolya\AppData\Local\Microsoft\Windows\Temporary%20Internet%20Files\Content.IE5\N002671O\yth_empl_15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35090146541898E-2"/>
          <c:y val="0.12191818429687569"/>
          <c:w val="0.916502504181679"/>
          <c:h val="0.71572230422805361"/>
        </c:manualLayout>
      </c:layout>
      <c:barChart>
        <c:barDir val="col"/>
        <c:grouping val="clustered"/>
        <c:varyColors val="0"/>
        <c:ser>
          <c:idx val="0"/>
          <c:order val="0"/>
          <c:tx>
            <c:v>Employment rate 15-24</c:v>
          </c:tx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[lfsa_ergan.xls]Munka1!$A$2:$A$30</c:f>
              <c:strCache>
                <c:ptCount val="29"/>
                <c:pt idx="0">
                  <c:v>Netherlands</c:v>
                </c:pt>
                <c:pt idx="1">
                  <c:v>Denmark</c:v>
                </c:pt>
                <c:pt idx="2">
                  <c:v>Austria</c:v>
                </c:pt>
                <c:pt idx="3">
                  <c:v>United Kingdom</c:v>
                </c:pt>
                <c:pt idx="4">
                  <c:v>Malta</c:v>
                </c:pt>
                <c:pt idx="5">
                  <c:v>Germany </c:v>
                </c:pt>
                <c:pt idx="6">
                  <c:v>Sweden</c:v>
                </c:pt>
                <c:pt idx="7">
                  <c:v>Finland</c:v>
                </c:pt>
                <c:pt idx="8">
                  <c:v>Estonia</c:v>
                </c:pt>
                <c:pt idx="9">
                  <c:v>Latvia</c:v>
                </c:pt>
                <c:pt idx="10">
                  <c:v>EU28</c:v>
                </c:pt>
                <c:pt idx="11">
                  <c:v>Slovenia</c:v>
                </c:pt>
                <c:pt idx="12">
                  <c:v>Luxembourg</c:v>
                </c:pt>
                <c:pt idx="13">
                  <c:v>Ireland</c:v>
                </c:pt>
                <c:pt idx="14">
                  <c:v>Czech Republic</c:v>
                </c:pt>
                <c:pt idx="15">
                  <c:v>Lithuania</c:v>
                </c:pt>
                <c:pt idx="16">
                  <c:v>France</c:v>
                </c:pt>
                <c:pt idx="17">
                  <c:v>Poland</c:v>
                </c:pt>
                <c:pt idx="18">
                  <c:v>Hungary</c:v>
                </c:pt>
                <c:pt idx="19">
                  <c:v>Cyprus</c:v>
                </c:pt>
                <c:pt idx="20">
                  <c:v>Romania</c:v>
                </c:pt>
                <c:pt idx="21">
                  <c:v>Belgium</c:v>
                </c:pt>
                <c:pt idx="22">
                  <c:v>Slovakia</c:v>
                </c:pt>
                <c:pt idx="23">
                  <c:v>Portugal</c:v>
                </c:pt>
                <c:pt idx="24">
                  <c:v>Bulgaria</c:v>
                </c:pt>
                <c:pt idx="25">
                  <c:v>Croatia</c:v>
                </c:pt>
                <c:pt idx="26">
                  <c:v>Spain</c:v>
                </c:pt>
                <c:pt idx="27">
                  <c:v>Italy</c:v>
                </c:pt>
                <c:pt idx="28">
                  <c:v>Greece</c:v>
                </c:pt>
              </c:strCache>
            </c:strRef>
          </c:cat>
          <c:val>
            <c:numRef>
              <c:f>[lfsa_ergan.xls]Munka1!$B$2:$B$30</c:f>
              <c:numCache>
                <c:formatCode>#,##0.0</c:formatCode>
                <c:ptCount val="29"/>
                <c:pt idx="0">
                  <c:v>60.8</c:v>
                </c:pt>
                <c:pt idx="1">
                  <c:v>55.4</c:v>
                </c:pt>
                <c:pt idx="2">
                  <c:v>51.3</c:v>
                </c:pt>
                <c:pt idx="3">
                  <c:v>50.1</c:v>
                </c:pt>
                <c:pt idx="4">
                  <c:v>45.5</c:v>
                </c:pt>
                <c:pt idx="5">
                  <c:v>45.3</c:v>
                </c:pt>
                <c:pt idx="6">
                  <c:v>43.9</c:v>
                </c:pt>
                <c:pt idx="7">
                  <c:v>40.5</c:v>
                </c:pt>
                <c:pt idx="8">
                  <c:v>36.300000000000004</c:v>
                </c:pt>
                <c:pt idx="9">
                  <c:v>34.5</c:v>
                </c:pt>
                <c:pt idx="10">
                  <c:v>33</c:v>
                </c:pt>
                <c:pt idx="11">
                  <c:v>29.6</c:v>
                </c:pt>
                <c:pt idx="12">
                  <c:v>29.1</c:v>
                </c:pt>
                <c:pt idx="13">
                  <c:v>28.7</c:v>
                </c:pt>
                <c:pt idx="14">
                  <c:v>28.4</c:v>
                </c:pt>
                <c:pt idx="15">
                  <c:v>28.3</c:v>
                </c:pt>
                <c:pt idx="16">
                  <c:v>27.8</c:v>
                </c:pt>
                <c:pt idx="17">
                  <c:v>26</c:v>
                </c:pt>
                <c:pt idx="18">
                  <c:v>25.7</c:v>
                </c:pt>
                <c:pt idx="19">
                  <c:v>25.3</c:v>
                </c:pt>
                <c:pt idx="20">
                  <c:v>24.5</c:v>
                </c:pt>
                <c:pt idx="21">
                  <c:v>23.4</c:v>
                </c:pt>
                <c:pt idx="22">
                  <c:v>23.3</c:v>
                </c:pt>
                <c:pt idx="23">
                  <c:v>22.8</c:v>
                </c:pt>
                <c:pt idx="24">
                  <c:v>20.3</c:v>
                </c:pt>
                <c:pt idx="25">
                  <c:v>19</c:v>
                </c:pt>
                <c:pt idx="26">
                  <c:v>17.899999999999999</c:v>
                </c:pt>
                <c:pt idx="27">
                  <c:v>15.6</c:v>
                </c:pt>
                <c:pt idx="2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442624"/>
        <c:axId val="74444160"/>
      </c:barChart>
      <c:catAx>
        <c:axId val="74442624"/>
        <c:scaling>
          <c:orientation val="minMax"/>
        </c:scaling>
        <c:delete val="0"/>
        <c:axPos val="b"/>
        <c:majorTickMark val="out"/>
        <c:minorTickMark val="none"/>
        <c:tickLblPos val="nextTo"/>
        <c:crossAx val="74444160"/>
        <c:crosses val="autoZero"/>
        <c:auto val="1"/>
        <c:lblAlgn val="ctr"/>
        <c:lblOffset val="100"/>
        <c:noMultiLvlLbl val="0"/>
      </c:catAx>
      <c:valAx>
        <c:axId val="744441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74442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en-GB" noProof="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Munka1!$I$4:$J$4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dLbl>
              <c:idx val="0"/>
              <c:layout>
                <c:manualLayout>
                  <c:x val="-4.9019601536256341E-2"/>
                  <c:y val="1.3355590313586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509800768128167E-2"/>
                  <c:y val="-4.4518634378621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0066770940759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973853896627319E-2"/>
                  <c:y val="-5.3422361254345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39867178752701E-3"/>
                  <c:y val="-3.5614907502897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Munka1!$A$3:$H$3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Munka1!$A$4:$H$4</c:f>
              <c:numCache>
                <c:formatCode>#,##0.0</c:formatCode>
                <c:ptCount val="8"/>
                <c:pt idx="0">
                  <c:v>19.5</c:v>
                </c:pt>
                <c:pt idx="1">
                  <c:v>26.4</c:v>
                </c:pt>
                <c:pt idx="2">
                  <c:v>26.4</c:v>
                </c:pt>
                <c:pt idx="3">
                  <c:v>26</c:v>
                </c:pt>
                <c:pt idx="4">
                  <c:v>28.2</c:v>
                </c:pt>
                <c:pt idx="5">
                  <c:v>26.6</c:v>
                </c:pt>
                <c:pt idx="6">
                  <c:v>20.399999999999999</c:v>
                </c:pt>
                <c:pt idx="7">
                  <c:v>17.3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Munka1!$I$5</c:f>
              <c:strCache>
                <c:ptCount val="1"/>
                <c:pt idx="0">
                  <c:v>employment rate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dLbl>
              <c:idx val="0"/>
              <c:layout>
                <c:manualLayout>
                  <c:x val="-2.7777774203878586E-2"/>
                  <c:y val="-2.6711180627172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339867178752101E-2"/>
                  <c:y val="-5.3422361254345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679734357504227E-3"/>
                  <c:y val="-5.3422361254345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398671787521E-3"/>
                  <c:y val="-5.3422361254345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67973435750362E-3"/>
                  <c:y val="-8.458540531938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Munka1!$A$3:$H$3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Munka1!$A$5:$H$5</c:f>
              <c:numCache>
                <c:formatCode>General</c:formatCode>
                <c:ptCount val="8"/>
                <c:pt idx="0">
                  <c:v>20.100000000000001</c:v>
                </c:pt>
                <c:pt idx="1">
                  <c:v>18.100000000000001</c:v>
                </c:pt>
                <c:pt idx="2">
                  <c:v>18.3</c:v>
                </c:pt>
                <c:pt idx="3">
                  <c:v>18</c:v>
                </c:pt>
                <c:pt idx="4">
                  <c:v>18.399999999999999</c:v>
                </c:pt>
                <c:pt idx="5">
                  <c:v>20.100000000000001</c:v>
                </c:pt>
                <c:pt idx="6">
                  <c:v>23.5</c:v>
                </c:pt>
                <c:pt idx="7">
                  <c:v>25.7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Munka1!$I$6</c:f>
              <c:strCache>
                <c:ptCount val="1"/>
                <c:pt idx="0">
                  <c:v>NEET rate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dLbl>
              <c:idx val="1"/>
              <c:layout>
                <c:manualLayout>
                  <c:x val="-9.8039203072512598E-3"/>
                  <c:y val="3.116304406503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006677094075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2.6711180627172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912154211773243E-17"/>
                  <c:y val="5.3422361254345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8.013354188151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7.5681678443656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Munka1!$A$3:$H$3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Munka1!$A$6:$H$6</c:f>
              <c:numCache>
                <c:formatCode>#,##0.0</c:formatCode>
                <c:ptCount val="8"/>
                <c:pt idx="0">
                  <c:v>11.5</c:v>
                </c:pt>
                <c:pt idx="1">
                  <c:v>13.6</c:v>
                </c:pt>
                <c:pt idx="2">
                  <c:v>12.6</c:v>
                </c:pt>
                <c:pt idx="3">
                  <c:v>13.2</c:v>
                </c:pt>
                <c:pt idx="4">
                  <c:v>14.8</c:v>
                </c:pt>
                <c:pt idx="5">
                  <c:v>15.5</c:v>
                </c:pt>
                <c:pt idx="6">
                  <c:v>13.6</c:v>
                </c:pt>
                <c:pt idx="7">
                  <c:v>11.6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996544"/>
        <c:axId val="76018816"/>
      </c:lineChart>
      <c:catAx>
        <c:axId val="7599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018816"/>
        <c:crosses val="autoZero"/>
        <c:auto val="1"/>
        <c:lblAlgn val="ctr"/>
        <c:lblOffset val="100"/>
        <c:noMultiLvlLbl val="0"/>
      </c:catAx>
      <c:valAx>
        <c:axId val="76018816"/>
        <c:scaling>
          <c:orientation val="minMax"/>
          <c:min val="11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75996544"/>
        <c:crosses val="autoZero"/>
        <c:crossBetween val="between"/>
        <c:majorUnit val="3"/>
      </c:valAx>
    </c:plotArea>
    <c:legend>
      <c:legendPos val="r"/>
      <c:layout/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485357297070069E-2"/>
          <c:y val="3.4936975581134913E-2"/>
          <c:w val="0.93287816244930433"/>
          <c:h val="0.772041945580362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[yth_empl_150.xls]Munka1!$A$7</c:f>
              <c:strCache>
                <c:ptCount val="1"/>
                <c:pt idx="0">
                  <c:v>Hungary</c:v>
                </c:pt>
              </c:strCache>
            </c:strRef>
          </c:tx>
          <c:invertIfNegative val="0"/>
          <c:cat>
            <c:strRef>
              <c:f>[yth_empl_150.xls]Munka1!$B$5:$D$5</c:f>
              <c:strCache>
                <c:ptCount val="3"/>
                <c:pt idx="0">
                  <c:v>ISCED 0-2                                           (less than promary/primary/lower secondary)</c:v>
                </c:pt>
                <c:pt idx="1">
                  <c:v>ISCED 3-4                         (upper secondary/post secondary/non-tertiary)</c:v>
                </c:pt>
                <c:pt idx="2">
                  <c:v>ISCED 5-8                   (tertiary)</c:v>
                </c:pt>
              </c:strCache>
            </c:strRef>
          </c:cat>
          <c:val>
            <c:numRef>
              <c:f>[yth_empl_150.xls]Munka1!$B$7:$D$7</c:f>
              <c:numCache>
                <c:formatCode>General</c:formatCode>
                <c:ptCount val="3"/>
                <c:pt idx="0">
                  <c:v>9</c:v>
                </c:pt>
                <c:pt idx="1">
                  <c:v>38.800000000000004</c:v>
                </c:pt>
                <c:pt idx="2">
                  <c:v>58.4</c:v>
                </c:pt>
              </c:numCache>
            </c:numRef>
          </c:val>
        </c:ser>
        <c:ser>
          <c:idx val="1"/>
          <c:order val="1"/>
          <c:tx>
            <c:strRef>
              <c:f>[yth_empl_150.xls]Munka1!$A$8</c:f>
              <c:strCache>
                <c:ptCount val="1"/>
                <c:pt idx="0">
                  <c:v>EU28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[yth_empl_150.xls]Munka1!$B$5:$D$5</c:f>
              <c:strCache>
                <c:ptCount val="3"/>
                <c:pt idx="0">
                  <c:v>ISCED 0-2                                           (less than promary/primary/lower secondary)</c:v>
                </c:pt>
                <c:pt idx="1">
                  <c:v>ISCED 3-4                         (upper secondary/post secondary/non-tertiary)</c:v>
                </c:pt>
                <c:pt idx="2">
                  <c:v>ISCED 5-8                   (tertiary)</c:v>
                </c:pt>
              </c:strCache>
            </c:strRef>
          </c:cat>
          <c:val>
            <c:numRef>
              <c:f>[yth_empl_150.xls]Munka1!$B$8:$D$8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43.9</c:v>
                </c:pt>
                <c:pt idx="2">
                  <c:v>58.3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6784384"/>
        <c:axId val="76785920"/>
      </c:barChart>
      <c:catAx>
        <c:axId val="76784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76785920"/>
        <c:crosses val="autoZero"/>
        <c:auto val="1"/>
        <c:lblAlgn val="ctr"/>
        <c:lblOffset val="100"/>
        <c:noMultiLvlLbl val="0"/>
      </c:catAx>
      <c:valAx>
        <c:axId val="76785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6784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789C0-4A39-4F49-8E54-740E950324A2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hu-HU"/>
        </a:p>
      </dgm:t>
    </dgm:pt>
    <dgm:pt modelId="{72C8DB1A-6D1C-44AE-9086-BC24614DD085}">
      <dgm:prSet phldrT="[Szöveg]" custT="1"/>
      <dgm:spPr/>
      <dgm:t>
        <a:bodyPr/>
        <a:lstStyle/>
        <a:p>
          <a:pPr algn="ctr"/>
          <a:r>
            <a:rPr lang="hu-HU" sz="3200" dirty="0" smtClean="0">
              <a:solidFill>
                <a:schemeClr val="tx1"/>
              </a:solidFill>
            </a:rPr>
            <a:t>Labour market</a:t>
          </a:r>
          <a:br>
            <a:rPr lang="hu-HU" sz="3200" dirty="0" smtClean="0">
              <a:solidFill>
                <a:schemeClr val="tx1"/>
              </a:solidFill>
            </a:rPr>
          </a:br>
          <a:r>
            <a:rPr lang="hu-HU" sz="3200" dirty="0" err="1" smtClean="0">
              <a:solidFill>
                <a:schemeClr val="tx1"/>
              </a:solidFill>
            </a:rPr>
            <a:t>services</a:t>
          </a:r>
          <a:endParaRPr lang="hu-HU" sz="3200" dirty="0">
            <a:solidFill>
              <a:schemeClr val="tx1"/>
            </a:solidFill>
          </a:endParaRPr>
        </a:p>
      </dgm:t>
    </dgm:pt>
    <dgm:pt modelId="{2DF86B19-4FCD-428B-9473-A23A15336D6F}" type="parTrans" cxnId="{671AB296-9EFA-4491-B97D-BB3A84CA5EE2}">
      <dgm:prSet/>
      <dgm:spPr/>
      <dgm:t>
        <a:bodyPr/>
        <a:lstStyle/>
        <a:p>
          <a:endParaRPr lang="hu-HU"/>
        </a:p>
      </dgm:t>
    </dgm:pt>
    <dgm:pt modelId="{00E7A634-4A86-4D09-AC56-1F4C4D256779}" type="sibTrans" cxnId="{671AB296-9EFA-4491-B97D-BB3A84CA5EE2}">
      <dgm:prSet/>
      <dgm:spPr/>
      <dgm:t>
        <a:bodyPr/>
        <a:lstStyle/>
        <a:p>
          <a:endParaRPr lang="hu-HU"/>
        </a:p>
      </dgm:t>
    </dgm:pt>
    <dgm:pt modelId="{F7C3FA75-9CFD-4315-BF92-7CBEEF598AA2}" type="pres">
      <dgm:prSet presAssocID="{463789C0-4A39-4F49-8E54-740E950324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A8F2DBE-F473-43CF-897C-0FF1B0600FA7}" type="pres">
      <dgm:prSet presAssocID="{72C8DB1A-6D1C-44AE-9086-BC24614DD085}" presName="parentText" presStyleLbl="node1" presStyleIdx="0" presStyleCnt="1" custScaleY="1298221" custLinFactNeighborY="-995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7D684E8-5D3D-4C29-81B6-657589E894DA}" type="presOf" srcId="{463789C0-4A39-4F49-8E54-740E950324A2}" destId="{F7C3FA75-9CFD-4315-BF92-7CBEEF598AA2}" srcOrd="0" destOrd="0" presId="urn:microsoft.com/office/officeart/2005/8/layout/vList2"/>
    <dgm:cxn modelId="{671AB296-9EFA-4491-B97D-BB3A84CA5EE2}" srcId="{463789C0-4A39-4F49-8E54-740E950324A2}" destId="{72C8DB1A-6D1C-44AE-9086-BC24614DD085}" srcOrd="0" destOrd="0" parTransId="{2DF86B19-4FCD-428B-9473-A23A15336D6F}" sibTransId="{00E7A634-4A86-4D09-AC56-1F4C4D256779}"/>
    <dgm:cxn modelId="{088A475F-F54B-444E-B4BB-307938495B2E}" type="presOf" srcId="{72C8DB1A-6D1C-44AE-9086-BC24614DD085}" destId="{DA8F2DBE-F473-43CF-897C-0FF1B0600FA7}" srcOrd="0" destOrd="0" presId="urn:microsoft.com/office/officeart/2005/8/layout/vList2"/>
    <dgm:cxn modelId="{D322FC83-035A-4BF1-AA82-575220A723E7}" type="presParOf" srcId="{F7C3FA75-9CFD-4315-BF92-7CBEEF598AA2}" destId="{DA8F2DBE-F473-43CF-897C-0FF1B0600FA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F2DBE-F473-43CF-897C-0FF1B0600FA7}">
      <dsp:nvSpPr>
        <dsp:cNvPr id="0" name=""/>
        <dsp:cNvSpPr/>
      </dsp:nvSpPr>
      <dsp:spPr>
        <a:xfrm>
          <a:off x="0" y="0"/>
          <a:ext cx="2232247" cy="2086192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>
              <a:solidFill>
                <a:schemeClr val="tx1"/>
              </a:solidFill>
            </a:rPr>
            <a:t>Labour market</a:t>
          </a:r>
          <a:br>
            <a:rPr lang="hu-HU" sz="3200" kern="1200" dirty="0" smtClean="0">
              <a:solidFill>
                <a:schemeClr val="tx1"/>
              </a:solidFill>
            </a:rPr>
          </a:br>
          <a:r>
            <a:rPr lang="hu-HU" sz="3200" kern="1200" dirty="0" err="1" smtClean="0">
              <a:solidFill>
                <a:schemeClr val="tx1"/>
              </a:solidFill>
            </a:rPr>
            <a:t>services</a:t>
          </a:r>
          <a:endParaRPr lang="hu-HU" sz="3200" kern="1200" dirty="0">
            <a:solidFill>
              <a:schemeClr val="tx1"/>
            </a:solidFill>
          </a:endParaRPr>
        </a:p>
      </dsp:txBody>
      <dsp:txXfrm>
        <a:off x="101839" y="101839"/>
        <a:ext cx="2028569" cy="1882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092" y="1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28182224-C1F3-479D-AA66-6EBCF8D74943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737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092" y="9430737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7BC9D9C3-6CB0-4532-B34D-CB0050EE53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584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/>
          <a:lstStyle>
            <a:lvl1pPr algn="r">
              <a:defRPr sz="1300"/>
            </a:lvl1pPr>
          </a:lstStyle>
          <a:p>
            <a:fld id="{AC440039-C4A0-4E8F-86F9-DFB82F5995CA}" type="datetimeFigureOut">
              <a:rPr lang="fr-FR" smtClean="0"/>
              <a:t>13/05/2016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0" tIns="47785" rIns="95570" bIns="4778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70" tIns="47785" rIns="95570" bIns="4778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 anchor="b"/>
          <a:lstStyle>
            <a:lvl1pPr algn="r">
              <a:defRPr sz="1300"/>
            </a:lvl1pPr>
          </a:lstStyle>
          <a:p>
            <a:fld id="{2D0D0FF6-42D7-4CDF-96D3-80C7A5B76219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77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52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1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1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9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6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1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Rome Friday 13 May 2016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3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rsolya.kisgyorgy@ngm.gov.h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532780" y="2056780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532780" y="3676278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83190" y="970440"/>
            <a:ext cx="9115325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spcBef>
                <a:spcPts val="127"/>
              </a:spcBef>
            </a:pP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Benchmarking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Employment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Services’ Contribution to the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Implementation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of the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Youth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altLang="fr-FR" sz="3200" dirty="0" err="1" smtClean="0">
                <a:solidFill>
                  <a:schemeClr val="bg1"/>
                </a:solidFill>
                <a:latin typeface="Titillium semibold"/>
              </a:rPr>
              <a:t>Guarantee</a:t>
            </a:r>
            <a:endParaRPr lang="fr-FR" altLang="fr-FR" sz="3200" dirty="0" smtClean="0">
              <a:solidFill>
                <a:schemeClr val="bg1"/>
              </a:solidFill>
              <a:latin typeface="Titillium semibold"/>
            </a:endParaRPr>
          </a:p>
          <a:p>
            <a:pPr marL="795528" marR="818832">
              <a:spcBef>
                <a:spcPts val="127"/>
              </a:spcBef>
            </a:pPr>
            <a:endParaRPr lang="fr-FR" sz="3200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spcBef>
                <a:spcPts val="127"/>
              </a:spcBef>
            </a:pP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PARES Project Final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Conference</a:t>
            </a:r>
            <a:r>
              <a:rPr lang="fr-FR" altLang="fr-FR" sz="3200" dirty="0"/>
              <a:t/>
            </a:r>
            <a:br>
              <a:rPr lang="fr-FR" altLang="fr-FR" sz="3200" dirty="0"/>
            </a:br>
            <a:endParaRPr lang="fr-FR" altLang="fr-FR" sz="3200" dirty="0" smtClean="0"/>
          </a:p>
          <a:p>
            <a:pPr marL="795528" marR="818832" algn="r">
              <a:spcBef>
                <a:spcPts val="127"/>
              </a:spcBef>
            </a:pPr>
            <a:r>
              <a:rPr lang="fr-FR" sz="3200" dirty="0">
                <a:solidFill>
                  <a:schemeClr val="bg1"/>
                </a:solidFill>
                <a:latin typeface="Titillium semibold"/>
              </a:rPr>
              <a:t>	</a:t>
            </a:r>
            <a:r>
              <a:rPr lang="fr-FR" sz="3200" dirty="0" smtClean="0">
                <a:solidFill>
                  <a:schemeClr val="bg1"/>
                </a:solidFill>
                <a:latin typeface="Titillium semibold"/>
              </a:rPr>
              <a:t>			</a:t>
            </a:r>
            <a:r>
              <a:rPr lang="hu-HU" sz="2400" dirty="0" smtClean="0">
                <a:solidFill>
                  <a:schemeClr val="bg1"/>
                </a:solidFill>
                <a:latin typeface="Titillium semibold"/>
              </a:rPr>
              <a:t>Orsolya </a:t>
            </a:r>
            <a:r>
              <a:rPr lang="hu-HU" sz="2400" dirty="0">
                <a:solidFill>
                  <a:schemeClr val="bg1"/>
                </a:solidFill>
                <a:latin typeface="Titillium semibold"/>
              </a:rPr>
              <a:t>Kisgyörgy</a:t>
            </a:r>
            <a:r>
              <a:rPr lang="it-IT" sz="2400" dirty="0">
                <a:solidFill>
                  <a:schemeClr val="bg1"/>
                </a:solidFill>
                <a:latin typeface="Titillium semibold"/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  <a:latin typeface="Titillium semibold"/>
              </a:rPr>
              <a:t>Hungarian</a:t>
            </a:r>
            <a:r>
              <a:rPr lang="it-IT" sz="2400" dirty="0" smtClean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hu-HU" sz="2400" dirty="0" smtClean="0">
                <a:solidFill>
                  <a:schemeClr val="bg1"/>
                </a:solidFill>
                <a:latin typeface="Titillium semibold"/>
              </a:rPr>
              <a:t>Ministry </a:t>
            </a:r>
            <a:r>
              <a:rPr lang="hu-HU" sz="2400" dirty="0">
                <a:solidFill>
                  <a:schemeClr val="bg1"/>
                </a:solidFill>
                <a:latin typeface="Titillium semibold"/>
              </a:rPr>
              <a:t>for </a:t>
            </a:r>
            <a:r>
              <a:rPr lang="it-IT" sz="2400" dirty="0" smtClean="0">
                <a:solidFill>
                  <a:schemeClr val="bg1"/>
                </a:solidFill>
                <a:latin typeface="Titillium semibold"/>
              </a:rPr>
              <a:t>   				</a:t>
            </a:r>
            <a:r>
              <a:rPr lang="hu-HU" sz="2400" dirty="0" smtClean="0">
                <a:solidFill>
                  <a:schemeClr val="bg1"/>
                </a:solidFill>
                <a:latin typeface="Titillium semibold"/>
              </a:rPr>
              <a:t>National Economy</a:t>
            </a:r>
            <a:endParaRPr lang="hu-HU" sz="2400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37553" y="5476425"/>
            <a:ext cx="5790082" cy="13859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949486" y="6106507"/>
            <a:ext cx="1674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chemeClr val="bg1"/>
                </a:solidFill>
                <a:latin typeface="Titillium light"/>
                <a:cs typeface="Titillium light"/>
              </a:rPr>
              <a:t>Rome, 13/05/2016</a:t>
            </a:r>
          </a:p>
        </p:txBody>
      </p:sp>
      <p:pic>
        <p:nvPicPr>
          <p:cNvPr id="15" name="Immagine 14" descr="ppt_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005" y="-1281216"/>
            <a:ext cx="5876740" cy="6757641"/>
          </a:xfrm>
          <a:prstGeom prst="rect">
            <a:avLst/>
          </a:prstGeom>
        </p:spPr>
      </p:pic>
      <p:pic>
        <p:nvPicPr>
          <p:cNvPr id="2" name="Immagine 1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30" y="5658451"/>
            <a:ext cx="5443728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02845" y="399531"/>
            <a:ext cx="785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400" b="1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en-GB" sz="2400" b="1" dirty="0">
                <a:solidFill>
                  <a:schemeClr val="tx2"/>
                </a:solidFill>
                <a:cs typeface="Times New Roman" pitchFamily="18" charset="0"/>
              </a:rPr>
            </a:b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5870133"/>
            <a:ext cx="2886638" cy="47518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45986" y="399531"/>
            <a:ext cx="856895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SCHEME 2014-2020</a:t>
            </a:r>
            <a:br>
              <a:rPr lang="en-GB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en-GB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–</a:t>
            </a: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7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opportunities</a:t>
            </a: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7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for</a:t>
            </a: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en-GB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support and assistance</a:t>
            </a:r>
            <a:r>
              <a:rPr lang="en-GB" sz="27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/>
            </a:r>
            <a:br>
              <a:rPr lang="en-GB" sz="27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</a:br>
            <a:r>
              <a:rPr lang="en-GB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1400" b="1" dirty="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artalom helye 2"/>
          <p:cNvSpPr>
            <a:spLocks noGrp="1"/>
          </p:cNvSpPr>
          <p:nvPr>
            <p:ph idx="4294967295"/>
          </p:nvPr>
        </p:nvSpPr>
        <p:spPr>
          <a:xfrm>
            <a:off x="179512" y="1741118"/>
            <a:ext cx="8964488" cy="436660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Job opportunity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Apprenticeship programme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Supporting the gain of work-experience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Wage subsidy				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Mobility support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Youth </a:t>
            </a:r>
            <a:r>
              <a:rPr lang="en-GB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enterpreneurship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support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Vocational training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Transit employment 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Employment programmes implemented by NGOs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„Second chance school” BRIDGE programme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Competency development </a:t>
            </a:r>
          </a:p>
          <a:p>
            <a:pPr marL="176213" indent="-1762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Remedial training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GB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spcBef>
                <a:spcPts val="300"/>
              </a:spcBef>
            </a:pPr>
            <a:endParaRPr lang="en-GB" sz="2000" b="1" dirty="0">
              <a:cs typeface="Times New Roman" pitchFamily="18" charset="0"/>
            </a:endParaRPr>
          </a:p>
        </p:txBody>
      </p:sp>
      <p:sp>
        <p:nvSpPr>
          <p:cNvPr id="14" name="Pluszjel 7"/>
          <p:cNvSpPr/>
          <p:nvPr/>
        </p:nvSpPr>
        <p:spPr>
          <a:xfrm>
            <a:off x="4834880" y="3049854"/>
            <a:ext cx="914400" cy="914400"/>
          </a:xfrm>
          <a:prstGeom prst="mathPlus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5" name="Diagram 3"/>
          <p:cNvGraphicFramePr/>
          <p:nvPr>
            <p:extLst>
              <p:ext uri="{D42A27DB-BD31-4B8C-83A1-F6EECF244321}">
                <p14:modId xmlns:p14="http://schemas.microsoft.com/office/powerpoint/2010/main" val="7957294"/>
              </p:ext>
            </p:extLst>
          </p:nvPr>
        </p:nvGraphicFramePr>
        <p:xfrm>
          <a:off x="6365971" y="2586742"/>
          <a:ext cx="2232248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411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Cím 1"/>
          <p:cNvSpPr>
            <a:spLocks noGrp="1"/>
          </p:cNvSpPr>
          <p:nvPr>
            <p:ph type="title"/>
          </p:nvPr>
        </p:nvSpPr>
        <p:spPr>
          <a:xfrm>
            <a:off x="354809" y="156527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2014-2020</a:t>
            </a:r>
            <a:b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Active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Labour Market Programme </a:t>
            </a: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for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Youth (EDIOP 5.2.1 and CCHOP 8.2.1)</a:t>
            </a:r>
          </a:p>
        </p:txBody>
      </p:sp>
      <p:sp>
        <p:nvSpPr>
          <p:cNvPr id="13" name="Tartalom helye 2"/>
          <p:cNvSpPr>
            <a:spLocks noGrp="1"/>
          </p:cNvSpPr>
          <p:nvPr>
            <p:ph idx="4294967295"/>
          </p:nvPr>
        </p:nvSpPr>
        <p:spPr>
          <a:xfrm>
            <a:off x="31846" y="1903956"/>
            <a:ext cx="8928992" cy="4189341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 smtClean="0">
                <a:cs typeface="Times New Roman" pitchFamily="18" charset="0"/>
              </a:rPr>
              <a:t>Duration</a:t>
            </a:r>
            <a:r>
              <a:rPr lang="en-GB" sz="2400" dirty="0" smtClean="0">
                <a:cs typeface="Times New Roman" pitchFamily="18" charset="0"/>
              </a:rPr>
              <a:t>: January 2015 – December 2017</a:t>
            </a:r>
          </a:p>
          <a:p>
            <a:r>
              <a:rPr lang="en-GB" sz="2400" b="1" dirty="0" smtClean="0">
                <a:cs typeface="Times New Roman" pitchFamily="18" charset="0"/>
              </a:rPr>
              <a:t>Budget</a:t>
            </a:r>
            <a:r>
              <a:rPr lang="en-GB" sz="2400" dirty="0" smtClean="0">
                <a:cs typeface="Times New Roman" pitchFamily="18" charset="0"/>
              </a:rPr>
              <a:t>: HUF 40.2 bill. (source: </a:t>
            </a:r>
            <a:r>
              <a:rPr lang="en-GB" sz="2400" dirty="0" err="1" smtClean="0">
                <a:cs typeface="Times New Roman" pitchFamily="18" charset="0"/>
              </a:rPr>
              <a:t>ESF+YEI+national</a:t>
            </a:r>
            <a:r>
              <a:rPr lang="en-GB" sz="2400" dirty="0" smtClean="0">
                <a:cs typeface="Times New Roman" pitchFamily="18" charset="0"/>
              </a:rPr>
              <a:t> co-fin.)</a:t>
            </a:r>
          </a:p>
          <a:p>
            <a:r>
              <a:rPr lang="en-GB" sz="2400" b="1" dirty="0" smtClean="0">
                <a:cs typeface="Times New Roman" pitchFamily="18" charset="0"/>
              </a:rPr>
              <a:t>Target group</a:t>
            </a:r>
            <a:r>
              <a:rPr lang="en-GB" sz="2400" dirty="0" smtClean="0">
                <a:cs typeface="Times New Roman" pitchFamily="18" charset="0"/>
              </a:rPr>
              <a:t>: ~40 200 registered young people</a:t>
            </a:r>
          </a:p>
          <a:p>
            <a:r>
              <a:rPr lang="en-GB" sz="2400" b="1" dirty="0" smtClean="0">
                <a:cs typeface="Times New Roman" pitchFamily="18" charset="0"/>
              </a:rPr>
              <a:t>Focus on</a:t>
            </a:r>
            <a:r>
              <a:rPr lang="en-GB" sz="2400" dirty="0" smtClean="0">
                <a:cs typeface="Times New Roman" pitchFamily="18" charset="0"/>
              </a:rPr>
              <a:t>: long-term registered below 25</a:t>
            </a:r>
          </a:p>
          <a:p>
            <a:r>
              <a:rPr lang="en-GB" sz="2400" b="1" dirty="0" smtClean="0">
                <a:cs typeface="Times New Roman" pitchFamily="18" charset="0"/>
              </a:rPr>
              <a:t>Consortium</a:t>
            </a:r>
            <a:r>
              <a:rPr lang="en-GB" sz="2400" dirty="0" smtClean="0">
                <a:cs typeface="Times New Roman" pitchFamily="18" charset="0"/>
              </a:rPr>
              <a:t>: Min. for Nat. Economy (coordination), county government offices</a:t>
            </a:r>
          </a:p>
          <a:p>
            <a:r>
              <a:rPr lang="en-GB" sz="2400" b="1" dirty="0" smtClean="0">
                <a:cs typeface="Times New Roman" pitchFamily="18" charset="0"/>
              </a:rPr>
              <a:t>Elements: </a:t>
            </a:r>
            <a:r>
              <a:rPr lang="en-GB" sz="2400" dirty="0" smtClean="0">
                <a:cs typeface="Times New Roman" pitchFamily="18" charset="0"/>
              </a:rPr>
              <a:t>individualised package of vocational training, </a:t>
            </a:r>
            <a:r>
              <a:rPr lang="en-GB" sz="2400" dirty="0" err="1" smtClean="0">
                <a:cs typeface="Times New Roman" pitchFamily="18" charset="0"/>
              </a:rPr>
              <a:t>compenetcy</a:t>
            </a:r>
            <a:r>
              <a:rPr lang="en-GB" sz="2400" dirty="0" smtClean="0">
                <a:cs typeface="Times New Roman" pitchFamily="18" charset="0"/>
              </a:rPr>
              <a:t> development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hu-HU" sz="2400" dirty="0" err="1" smtClean="0">
                <a:cs typeface="Times New Roman" pitchFamily="18" charset="0"/>
              </a:rPr>
              <a:t>wage</a:t>
            </a:r>
            <a:r>
              <a:rPr lang="hu-HU" sz="2400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subsidies</a:t>
            </a:r>
            <a:r>
              <a:rPr lang="hu-HU" sz="2400" dirty="0" smtClean="0">
                <a:cs typeface="Times New Roman" pitchFamily="18" charset="0"/>
              </a:rPr>
              <a:t> and </a:t>
            </a:r>
            <a:r>
              <a:rPr lang="hu-HU" sz="2400" dirty="0" err="1" smtClean="0">
                <a:cs typeface="Times New Roman" pitchFamily="18" charset="0"/>
              </a:rPr>
              <a:t>labour</a:t>
            </a:r>
            <a:r>
              <a:rPr lang="hu-HU" sz="2400" dirty="0" smtClean="0">
                <a:cs typeface="Times New Roman" pitchFamily="18" charset="0"/>
              </a:rPr>
              <a:t> market</a:t>
            </a:r>
            <a:r>
              <a:rPr lang="en-GB" sz="2400" dirty="0" smtClean="0">
                <a:cs typeface="Times New Roman" pitchFamily="18" charset="0"/>
              </a:rPr>
              <a:t> services</a:t>
            </a:r>
            <a:endParaRPr lang="hu-HU" sz="2400" dirty="0" smtClean="0">
              <a:cs typeface="Times New Roman" pitchFamily="18" charset="0"/>
            </a:endParaRPr>
          </a:p>
          <a:p>
            <a:r>
              <a:rPr lang="hu-HU" sz="2400" b="1" dirty="0">
                <a:cs typeface="Times New Roman" pitchFamily="18" charset="0"/>
              </a:rPr>
              <a:t>S</a:t>
            </a:r>
            <a:r>
              <a:rPr lang="en-GB" sz="2400" b="1" dirty="0" err="1" smtClean="0">
                <a:cs typeface="Times New Roman" pitchFamily="18" charset="0"/>
              </a:rPr>
              <a:t>trong</a:t>
            </a:r>
            <a:r>
              <a:rPr lang="en-GB" sz="2400" b="1" dirty="0" smtClean="0">
                <a:cs typeface="Times New Roman" pitchFamily="18" charset="0"/>
              </a:rPr>
              <a:t> monitoring</a:t>
            </a:r>
          </a:p>
          <a:p>
            <a:pPr>
              <a:buNone/>
            </a:pPr>
            <a:endParaRPr lang="en-GB" sz="2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Cím 1"/>
          <p:cNvSpPr txBox="1">
            <a:spLocks/>
          </p:cNvSpPr>
          <p:nvPr/>
        </p:nvSpPr>
        <p:spPr bwMode="auto">
          <a:xfrm>
            <a:off x="445986" y="178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2014-2020</a:t>
            </a:r>
            <a:b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entrepreneurship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programme</a:t>
            </a:r>
          </a:p>
        </p:txBody>
      </p:sp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87890" y="1321167"/>
            <a:ext cx="8636894" cy="4916145"/>
          </a:xfrm>
        </p:spPr>
        <p:txBody>
          <a:bodyPr rtlCol="0">
            <a:normAutofit fontScale="92500" lnSpcReduction="20000"/>
          </a:bodyPr>
          <a:lstStyle/>
          <a:p>
            <a:pPr marL="0" indent="0" algn="r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hu-HU" sz="1200" b="1" dirty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hu-HU" sz="2000" b="1" dirty="0" smtClean="0">
                <a:cs typeface="Times New Roman" pitchFamily="18" charset="0"/>
              </a:rPr>
              <a:t>EDIOP 5.2.3 and CCHOP 8.3.1 – Youth </a:t>
            </a:r>
            <a:r>
              <a:rPr lang="hu-HU" sz="2000" b="1" dirty="0" err="1" smtClean="0">
                <a:cs typeface="Times New Roman" pitchFamily="18" charset="0"/>
              </a:rPr>
              <a:t>entrepreneurship</a:t>
            </a:r>
            <a:r>
              <a:rPr lang="hu-HU" sz="2000" b="1" dirty="0" smtClean="0">
                <a:cs typeface="Times New Roman" pitchFamily="18" charset="0"/>
              </a:rPr>
              <a:t> programme – </a:t>
            </a:r>
            <a:r>
              <a:rPr lang="hu-HU" sz="2000" b="1" dirty="0" err="1" smtClean="0">
                <a:cs typeface="Times New Roman" pitchFamily="18" charset="0"/>
              </a:rPr>
              <a:t>providing</a:t>
            </a:r>
            <a:r>
              <a:rPr lang="hu-HU" sz="2000" b="1" dirty="0" smtClean="0">
                <a:cs typeface="Times New Roman" pitchFamily="18" charset="0"/>
              </a:rPr>
              <a:t> </a:t>
            </a:r>
            <a:r>
              <a:rPr lang="hu-HU" sz="2000" b="1" dirty="0" err="1" smtClean="0">
                <a:cs typeface="Times New Roman" pitchFamily="18" charset="0"/>
              </a:rPr>
              <a:t>start-up</a:t>
            </a:r>
            <a:r>
              <a:rPr lang="hu-HU" sz="2000" b="1" dirty="0" smtClean="0">
                <a:cs typeface="Times New Roman" pitchFamily="18" charset="0"/>
              </a:rPr>
              <a:t> </a:t>
            </a:r>
            <a:r>
              <a:rPr lang="hu-HU" sz="2000" b="1" dirty="0" err="1" smtClean="0">
                <a:cs typeface="Times New Roman" pitchFamily="18" charset="0"/>
              </a:rPr>
              <a:t>incentive</a:t>
            </a:r>
            <a:r>
              <a:rPr lang="hu-HU" sz="2000" b="1" dirty="0" smtClean="0">
                <a:cs typeface="Times New Roman" pitchFamily="18" charset="0"/>
              </a:rPr>
              <a:t>   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2000" dirty="0" err="1" smtClean="0">
                <a:cs typeface="Times New Roman" pitchFamily="18" charset="0"/>
              </a:rPr>
              <a:t>Simplified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procedure</a:t>
            </a:r>
            <a:r>
              <a:rPr lang="hu-HU" sz="2000" dirty="0" smtClean="0">
                <a:cs typeface="Times New Roman" pitchFamily="18" charset="0"/>
              </a:rPr>
              <a:t> (</a:t>
            </a:r>
            <a:r>
              <a:rPr lang="hu-HU" sz="2000" dirty="0" err="1" smtClean="0">
                <a:cs typeface="Times New Roman" pitchFamily="18" charset="0"/>
              </a:rPr>
              <a:t>application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to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enterpreneurs</a:t>
            </a:r>
            <a:r>
              <a:rPr lang="hu-HU" sz="2000" dirty="0" smtClean="0">
                <a:cs typeface="Times New Roman" pitchFamily="18" charset="0"/>
              </a:rPr>
              <a:t>’ </a:t>
            </a:r>
            <a:r>
              <a:rPr lang="hu-HU" sz="2000" dirty="0" err="1" smtClean="0">
                <a:cs typeface="Times New Roman" pitchFamily="18" charset="0"/>
              </a:rPr>
              <a:t>associations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at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regional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level</a:t>
            </a:r>
            <a:r>
              <a:rPr lang="hu-HU" sz="2000" dirty="0" smtClean="0">
                <a:cs typeface="Times New Roman" pitchFamily="18" charset="0"/>
              </a:rPr>
              <a:t>)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2000" dirty="0" err="1" smtClean="0">
                <a:cs typeface="Times New Roman" pitchFamily="18" charset="0"/>
              </a:rPr>
              <a:t>Call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for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young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people</a:t>
            </a:r>
            <a:r>
              <a:rPr lang="hu-HU" sz="2000" dirty="0" smtClean="0">
                <a:cs typeface="Times New Roman" pitchFamily="18" charset="0"/>
              </a:rPr>
              <a:t>: Q1 2016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2000" dirty="0" err="1" smtClean="0">
                <a:cs typeface="Times New Roman" pitchFamily="18" charset="0"/>
              </a:rPr>
              <a:t>budget</a:t>
            </a:r>
            <a:r>
              <a:rPr lang="hu-HU" sz="2000" dirty="0" smtClean="0">
                <a:cs typeface="Times New Roman" pitchFamily="18" charset="0"/>
              </a:rPr>
              <a:t>: HUF 2.9 </a:t>
            </a:r>
            <a:r>
              <a:rPr lang="hu-HU" sz="2000" dirty="0" err="1" smtClean="0">
                <a:cs typeface="Times New Roman" pitchFamily="18" charset="0"/>
              </a:rPr>
              <a:t>bill</a:t>
            </a:r>
            <a:r>
              <a:rPr lang="hu-HU" sz="2000" dirty="0" smtClean="0">
                <a:cs typeface="Times New Roman" pitchFamily="18" charset="0"/>
              </a:rPr>
              <a:t>. (EDIOP</a:t>
            </a:r>
            <a:r>
              <a:rPr lang="hu-HU" sz="2000" dirty="0">
                <a:cs typeface="Times New Roman" pitchFamily="18" charset="0"/>
              </a:rPr>
              <a:t>) </a:t>
            </a:r>
            <a:r>
              <a:rPr lang="hu-HU" sz="2000" dirty="0" smtClean="0">
                <a:cs typeface="Times New Roman" pitchFamily="18" charset="0"/>
              </a:rPr>
              <a:t>and HUF 1 </a:t>
            </a:r>
            <a:r>
              <a:rPr lang="hu-HU" sz="2000" dirty="0" err="1" smtClean="0">
                <a:cs typeface="Times New Roman" pitchFamily="18" charset="0"/>
              </a:rPr>
              <a:t>bill</a:t>
            </a:r>
            <a:r>
              <a:rPr lang="hu-HU" sz="2000" dirty="0" smtClean="0">
                <a:cs typeface="Times New Roman" pitchFamily="18" charset="0"/>
              </a:rPr>
              <a:t>. (CCHOP</a:t>
            </a:r>
            <a:r>
              <a:rPr lang="hu-HU" sz="2000" dirty="0">
                <a:cs typeface="Times New Roman" pitchFamily="18" charset="0"/>
              </a:rPr>
              <a:t>)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2000" dirty="0" err="1" smtClean="0">
                <a:cs typeface="Times New Roman" pitchFamily="18" charset="0"/>
              </a:rPr>
              <a:t>target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group</a:t>
            </a:r>
            <a:r>
              <a:rPr lang="hu-HU" sz="2000" dirty="0" smtClean="0">
                <a:cs typeface="Times New Roman" pitchFamily="18" charset="0"/>
              </a:rPr>
              <a:t>: </a:t>
            </a:r>
            <a:r>
              <a:rPr lang="hu-HU" sz="2000" dirty="0" err="1" smtClean="0">
                <a:cs typeface="Times New Roman" pitchFamily="18" charset="0"/>
              </a:rPr>
              <a:t>NEETs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aged</a:t>
            </a:r>
            <a:r>
              <a:rPr lang="hu-HU" sz="2000" dirty="0" smtClean="0">
                <a:cs typeface="Times New Roman" pitchFamily="18" charset="0"/>
              </a:rPr>
              <a:t> 18-25 (25-30 </a:t>
            </a:r>
            <a:r>
              <a:rPr lang="hu-HU" sz="2000" dirty="0" err="1" smtClean="0">
                <a:cs typeface="Times New Roman" pitchFamily="18" charset="0"/>
              </a:rPr>
              <a:t>in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case</a:t>
            </a:r>
            <a:r>
              <a:rPr lang="hu-HU" sz="2000" dirty="0" smtClean="0">
                <a:cs typeface="Times New Roman" pitchFamily="18" charset="0"/>
              </a:rPr>
              <a:t> of </a:t>
            </a:r>
            <a:r>
              <a:rPr lang="hu-HU" sz="2000" dirty="0" err="1" smtClean="0">
                <a:cs typeface="Times New Roman" pitchFamily="18" charset="0"/>
              </a:rPr>
              <a:t>career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starters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with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tertiary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education</a:t>
            </a:r>
            <a:r>
              <a:rPr lang="hu-HU" sz="2000" dirty="0" smtClean="0">
                <a:cs typeface="Times New Roman" pitchFamily="18" charset="0"/>
              </a:rPr>
              <a:t>)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dirty="0">
                <a:ea typeface="Calibri"/>
              </a:rPr>
              <a:t>a maximum </a:t>
            </a:r>
            <a:r>
              <a:rPr lang="hu-HU" sz="2000" dirty="0" smtClean="0">
                <a:ea typeface="Calibri"/>
              </a:rPr>
              <a:t>of HUF 3 m </a:t>
            </a:r>
            <a:r>
              <a:rPr lang="hu-HU" sz="2000" dirty="0" err="1" smtClean="0">
                <a:ea typeface="Calibri"/>
              </a:rPr>
              <a:t>non-refundable</a:t>
            </a:r>
            <a:r>
              <a:rPr lang="hu-HU" sz="2000" dirty="0" smtClean="0">
                <a:ea typeface="Calibri"/>
              </a:rPr>
              <a:t> </a:t>
            </a:r>
            <a:r>
              <a:rPr lang="en-GB" sz="2000" dirty="0" smtClean="0">
                <a:ea typeface="Calibri"/>
              </a:rPr>
              <a:t>grant </a:t>
            </a:r>
            <a:r>
              <a:rPr lang="en-GB" sz="2000" dirty="0">
                <a:ea typeface="Calibri"/>
              </a:rPr>
              <a:t>to cover for their initial </a:t>
            </a:r>
            <a:r>
              <a:rPr lang="en-GB" sz="2000" dirty="0" smtClean="0">
                <a:ea typeface="Calibri"/>
              </a:rPr>
              <a:t>costs</a:t>
            </a:r>
            <a:r>
              <a:rPr lang="hu-HU" sz="2000" dirty="0" smtClean="0">
                <a:ea typeface="Calibri"/>
              </a:rPr>
              <a:t> 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2000" dirty="0" err="1" smtClean="0">
                <a:cs typeface="Times New Roman" pitchFamily="18" charset="0"/>
              </a:rPr>
              <a:t>Supporting</a:t>
            </a:r>
            <a:r>
              <a:rPr lang="hu-HU" sz="2000" dirty="0" smtClean="0">
                <a:cs typeface="Times New Roman" pitchFamily="18" charset="0"/>
              </a:rPr>
              <a:t> programme: service </a:t>
            </a:r>
            <a:r>
              <a:rPr lang="hu-HU" sz="2000" dirty="0" err="1" smtClean="0">
                <a:cs typeface="Times New Roman" pitchFamily="18" charset="0"/>
              </a:rPr>
              <a:t>providers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recruit</a:t>
            </a:r>
            <a:r>
              <a:rPr lang="hu-HU" sz="2000" dirty="0" smtClean="0">
                <a:cs typeface="Times New Roman" pitchFamily="18" charset="0"/>
              </a:rPr>
              <a:t> and </a:t>
            </a:r>
            <a:r>
              <a:rPr lang="hu-HU" sz="2000" dirty="0" err="1" smtClean="0">
                <a:cs typeface="Times New Roman" pitchFamily="18" charset="0"/>
              </a:rPr>
              <a:t>train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potential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young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entrepreneurs</a:t>
            </a:r>
            <a:r>
              <a:rPr lang="hu-HU" sz="2000" dirty="0" smtClean="0">
                <a:cs typeface="Times New Roman" pitchFamily="18" charset="0"/>
              </a:rPr>
              <a:t> - </a:t>
            </a:r>
            <a:r>
              <a:rPr lang="en-GB" sz="2000" dirty="0" smtClean="0">
                <a:ea typeface="Calibri"/>
                <a:cs typeface="Calibri"/>
              </a:rPr>
              <a:t>young </a:t>
            </a:r>
            <a:r>
              <a:rPr lang="en-GB" sz="2000" dirty="0">
                <a:ea typeface="Calibri"/>
                <a:cs typeface="Calibri"/>
              </a:rPr>
              <a:t>people who completed their training and have an accepted business plan can apply </a:t>
            </a:r>
            <a:r>
              <a:rPr lang="en-GB" sz="2000" dirty="0" smtClean="0">
                <a:ea typeface="Calibri"/>
                <a:cs typeface="Calibri"/>
              </a:rPr>
              <a:t>for</a:t>
            </a:r>
            <a:r>
              <a:rPr lang="hu-HU" sz="2000" dirty="0" smtClean="0">
                <a:ea typeface="Calibri"/>
                <a:cs typeface="Calibri"/>
              </a:rPr>
              <a:t> </a:t>
            </a:r>
            <a:r>
              <a:rPr lang="hu-HU" sz="2000" dirty="0" err="1" smtClean="0">
                <a:ea typeface="Calibri"/>
                <a:cs typeface="Calibri"/>
              </a:rPr>
              <a:t>the</a:t>
            </a:r>
            <a:r>
              <a:rPr lang="hu-HU" sz="2000" dirty="0" smtClean="0">
                <a:ea typeface="Calibri"/>
                <a:cs typeface="Calibri"/>
              </a:rPr>
              <a:t> </a:t>
            </a:r>
            <a:r>
              <a:rPr lang="hu-HU" sz="2000" dirty="0" err="1" smtClean="0">
                <a:ea typeface="Calibri"/>
                <a:cs typeface="Calibri"/>
              </a:rPr>
              <a:t>grant</a:t>
            </a:r>
            <a:r>
              <a:rPr lang="hu-HU" sz="2000" dirty="0" smtClean="0">
                <a:ea typeface="Calibri"/>
                <a:cs typeface="Calibri"/>
              </a:rPr>
              <a:t> and </a:t>
            </a:r>
            <a:r>
              <a:rPr lang="hu-HU" sz="2000" dirty="0" err="1" smtClean="0">
                <a:ea typeface="Calibri"/>
                <a:cs typeface="Calibri"/>
              </a:rPr>
              <a:t>receive</a:t>
            </a:r>
            <a:r>
              <a:rPr lang="hu-HU" sz="2000" dirty="0" smtClean="0">
                <a:ea typeface="Calibri"/>
                <a:cs typeface="Calibri"/>
              </a:rPr>
              <a:t> mentoring </a:t>
            </a:r>
            <a:r>
              <a:rPr lang="hu-HU" sz="2000" dirty="0" err="1" smtClean="0">
                <a:ea typeface="Calibri"/>
                <a:cs typeface="Calibri"/>
              </a:rPr>
              <a:t>for</a:t>
            </a:r>
            <a:r>
              <a:rPr lang="hu-HU" sz="2000" dirty="0" smtClean="0">
                <a:ea typeface="Calibri"/>
                <a:cs typeface="Calibri"/>
              </a:rPr>
              <a:t> 1 </a:t>
            </a:r>
            <a:r>
              <a:rPr lang="hu-HU" sz="2000" dirty="0" err="1" smtClean="0">
                <a:ea typeface="Calibri"/>
                <a:cs typeface="Calibri"/>
              </a:rPr>
              <a:t>year</a:t>
            </a:r>
            <a:endParaRPr lang="hu-HU" sz="2000" dirty="0" smtClean="0">
              <a:ea typeface="Calibri"/>
              <a:cs typeface="Calibri"/>
            </a:endParaRP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2000" dirty="0" err="1" smtClean="0">
                <a:cs typeface="Times New Roman" pitchFamily="18" charset="0"/>
              </a:rPr>
              <a:t>Approx</a:t>
            </a:r>
            <a:r>
              <a:rPr lang="hu-HU" sz="2000" dirty="0" smtClean="0">
                <a:cs typeface="Times New Roman" pitchFamily="18" charset="0"/>
              </a:rPr>
              <a:t>. 1300 </a:t>
            </a:r>
            <a:r>
              <a:rPr lang="hu-HU" sz="2000" dirty="0" err="1" smtClean="0">
                <a:cs typeface="Times New Roman" pitchFamily="18" charset="0"/>
              </a:rPr>
              <a:t>young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enterpreneurs</a:t>
            </a:r>
            <a:endParaRPr lang="hu-HU" sz="2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4" name="Cím 1"/>
          <p:cNvSpPr txBox="1">
            <a:spLocks/>
          </p:cNvSpPr>
          <p:nvPr/>
        </p:nvSpPr>
        <p:spPr bwMode="auto">
          <a:xfrm>
            <a:off x="461834" y="8908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2014-2020</a:t>
            </a:r>
            <a:b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</a:t>
            </a: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traineeship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programme</a:t>
            </a:r>
          </a:p>
        </p:txBody>
      </p:sp>
      <p:sp>
        <p:nvSpPr>
          <p:cNvPr id="15" name="Tartalom helye 2"/>
          <p:cNvSpPr>
            <a:spLocks noGrp="1"/>
          </p:cNvSpPr>
          <p:nvPr>
            <p:ph idx="1"/>
          </p:nvPr>
        </p:nvSpPr>
        <p:spPr>
          <a:xfrm>
            <a:off x="323849" y="1578629"/>
            <a:ext cx="8496300" cy="4392488"/>
          </a:xfrm>
        </p:spPr>
        <p:txBody>
          <a:bodyPr rtlCol="0">
            <a:noAutofit/>
          </a:bodyPr>
          <a:lstStyle/>
          <a:p>
            <a:pPr marL="457200" lvl="1" indent="0" algn="just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sz="2400" b="1" dirty="0" smtClean="0">
                <a:cs typeface="Times New Roman" pitchFamily="18" charset="0"/>
              </a:rPr>
              <a:t>EDIOP 5.2.4 – Traineeship programme for youth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aim: supporting employment of young qualified NEETs below 25, newly employed by SMEs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Budget: HUF 15 bill.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Support is available for: wages and social contributions o</a:t>
            </a:r>
            <a:r>
              <a:rPr lang="hu-HU" sz="2400" dirty="0" smtClean="0">
                <a:solidFill>
                  <a:prstClr val="black"/>
                </a:solidFill>
                <a:cs typeface="Times New Roman" pitchFamily="18" charset="0"/>
              </a:rPr>
              <a:t>f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 the trainee and the mentor, costs of equipment required for employment of trainee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Call in Q1 2016</a:t>
            </a:r>
          </a:p>
          <a:p>
            <a:pPr lvl="1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Supporting programme: Vocational Education and Training </a:t>
            </a:r>
            <a:r>
              <a:rPr lang="en-GB" sz="2400" dirty="0" err="1" smtClean="0">
                <a:solidFill>
                  <a:prstClr val="black"/>
                </a:solidFill>
                <a:cs typeface="Times New Roman" pitchFamily="18" charset="0"/>
              </a:rPr>
              <a:t>Centers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 coordinate, provide assistance to young NEETs and employers</a:t>
            </a:r>
            <a:endParaRPr lang="en-GB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2" y="-3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4" name="Cím 1"/>
          <p:cNvSpPr txBox="1">
            <a:spLocks/>
          </p:cNvSpPr>
          <p:nvPr/>
        </p:nvSpPr>
        <p:spPr bwMode="auto">
          <a:xfrm>
            <a:off x="349100" y="5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sz="2400" b="1" dirty="0">
              <a:solidFill>
                <a:schemeClr val="bg1"/>
              </a:solidFill>
              <a:latin typeface="Titillium semibold"/>
              <a:ea typeface="+mn-ea"/>
              <a:cs typeface="+mn-cs"/>
            </a:endParaRPr>
          </a:p>
          <a:p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2014-2020</a:t>
            </a:r>
            <a:b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Outcomes</a:t>
            </a:r>
          </a:p>
          <a:p>
            <a:endParaRPr lang="hu-HU" sz="2400" b="1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5" name="Tartalom helye 2"/>
          <p:cNvSpPr txBox="1">
            <a:spLocks/>
          </p:cNvSpPr>
          <p:nvPr/>
        </p:nvSpPr>
        <p:spPr>
          <a:xfrm>
            <a:off x="328484" y="1515649"/>
            <a:ext cx="8496300" cy="47936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GB" sz="2600" b="1" dirty="0" smtClean="0">
              <a:ea typeface="+mj-ea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600" b="1" dirty="0" smtClean="0">
                <a:ea typeface="+mj-ea"/>
                <a:cs typeface="Times New Roman" pitchFamily="18" charset="0"/>
              </a:rPr>
              <a:t>Target (2014-2020): </a:t>
            </a:r>
            <a:r>
              <a:rPr lang="en-GB" sz="2600" dirty="0" smtClean="0">
                <a:ea typeface="+mj-ea"/>
                <a:cs typeface="Times New Roman" pitchFamily="18" charset="0"/>
              </a:rPr>
              <a:t>the involvement of </a:t>
            </a: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Times New Roman" pitchFamily="18" charset="0"/>
              </a:rPr>
              <a:t>180 thousand</a:t>
            </a:r>
            <a:r>
              <a:rPr lang="en-GB" sz="2600" dirty="0" smtClean="0">
                <a:ea typeface="+mj-ea"/>
                <a:cs typeface="Times New Roman" pitchFamily="18" charset="0"/>
              </a:rPr>
              <a:t> youngsters into YG system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GB" sz="2600" b="1" dirty="0" smtClean="0">
              <a:ea typeface="+mj-ea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600" b="1" dirty="0" smtClean="0">
                <a:ea typeface="+mj-ea"/>
                <a:cs typeface="Times New Roman" pitchFamily="18" charset="0"/>
              </a:rPr>
              <a:t>Results until now </a:t>
            </a:r>
            <a:r>
              <a:rPr lang="en-GB" sz="2600" dirty="0" smtClean="0">
                <a:ea typeface="+mj-ea"/>
                <a:cs typeface="Times New Roman" pitchFamily="18" charset="0"/>
              </a:rPr>
              <a:t>(since the start of the programme - for 18 weeks)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GB" sz="2600" b="1" dirty="0" smtClean="0">
              <a:ea typeface="+mj-ea"/>
              <a:cs typeface="Times New Roman" pitchFamily="18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600" b="1" dirty="0" smtClean="0">
                <a:ea typeface="+mj-ea"/>
                <a:cs typeface="Times New Roman" pitchFamily="18" charset="0"/>
              </a:rPr>
              <a:t> Information was given to ~ </a:t>
            </a: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Times New Roman" pitchFamily="18" charset="0"/>
              </a:rPr>
              <a:t>89 000 </a:t>
            </a:r>
            <a:r>
              <a:rPr lang="en-GB" sz="2600" dirty="0" smtClean="0">
                <a:ea typeface="+mj-ea"/>
                <a:cs typeface="Times New Roman" pitchFamily="18" charset="0"/>
              </a:rPr>
              <a:t>youngsters (of whom ~ 14 000 long-term unemployed and ~ 15 000 non-registered job-seekers)</a:t>
            </a:r>
            <a:endParaRPr lang="en-GB" sz="2600" b="1" dirty="0" smtClean="0">
              <a:ea typeface="+mj-ea"/>
              <a:cs typeface="Times New Roman" pitchFamily="18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600" b="1" dirty="0" smtClean="0">
                <a:ea typeface="+mj-ea"/>
                <a:cs typeface="Times New Roman" pitchFamily="18" charset="0"/>
              </a:rPr>
              <a:t> Involved: </a:t>
            </a: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Times New Roman" pitchFamily="18" charset="0"/>
              </a:rPr>
              <a:t>44 000 </a:t>
            </a:r>
            <a:r>
              <a:rPr lang="en-GB" sz="2600" dirty="0" smtClean="0">
                <a:ea typeface="+mj-ea"/>
                <a:cs typeface="Times New Roman" pitchFamily="18" charset="0"/>
              </a:rPr>
              <a:t>(~14 000 long-term unemployed and ~ 1100 non-   registered)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600" dirty="0" smtClean="0">
                <a:ea typeface="+mj-ea"/>
                <a:cs typeface="Times New Roman" pitchFamily="18" charset="0"/>
              </a:rPr>
              <a:t> </a:t>
            </a:r>
            <a:r>
              <a:rPr lang="en-GB" sz="2600" b="1" dirty="0" smtClean="0">
                <a:ea typeface="+mj-ea"/>
                <a:cs typeface="Times New Roman" pitchFamily="18" charset="0"/>
              </a:rPr>
              <a:t>Involved into the YG Programme (EDIOP 5.2.1 &amp; CCHOP 8.2.1)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600" dirty="0" smtClean="0">
                <a:ea typeface="+mj-ea"/>
                <a:cs typeface="Times New Roman" pitchFamily="18" charset="0"/>
              </a:rPr>
              <a:t>           </a:t>
            </a: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Times New Roman" pitchFamily="18" charset="0"/>
              </a:rPr>
              <a:t>29 000 </a:t>
            </a:r>
            <a:r>
              <a:rPr lang="en-GB" sz="2600" dirty="0" smtClean="0">
                <a:ea typeface="+mj-ea"/>
                <a:cs typeface="Times New Roman" pitchFamily="18" charset="0"/>
              </a:rPr>
              <a:t>(~ 8400 long-term  unemployed and 800 inactive)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000" b="1" dirty="0" smtClean="0">
                <a:solidFill>
                  <a:srgbClr val="EEECE1">
                    <a:lumMod val="50000"/>
                  </a:srgbClr>
                </a:solidFill>
                <a:ea typeface="+mj-ea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GB" sz="1900" b="1" dirty="0" smtClean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GB" sz="1900" b="1" dirty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05218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Cím 1"/>
          <p:cNvSpPr txBox="1">
            <a:spLocks/>
          </p:cNvSpPr>
          <p:nvPr/>
        </p:nvSpPr>
        <p:spPr bwMode="auto">
          <a:xfrm>
            <a:off x="445986" y="178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26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4" name="Cím 1"/>
          <p:cNvSpPr txBox="1">
            <a:spLocks/>
          </p:cNvSpPr>
          <p:nvPr/>
        </p:nvSpPr>
        <p:spPr bwMode="auto">
          <a:xfrm>
            <a:off x="445986" y="22036"/>
            <a:ext cx="82296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2014-2020</a:t>
            </a:r>
            <a:b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Experiences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, </a:t>
            </a: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good</a:t>
            </a:r>
            <a:r>
              <a:rPr lang="hu-HU" sz="24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4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practices</a:t>
            </a:r>
            <a:endParaRPr lang="hu-HU" sz="2400" b="1" dirty="0">
              <a:solidFill>
                <a:schemeClr val="bg1"/>
              </a:solidFill>
              <a:latin typeface="Titillium semibold"/>
              <a:ea typeface="+mn-ea"/>
              <a:cs typeface="+mn-cs"/>
            </a:endParaRPr>
          </a:p>
        </p:txBody>
      </p:sp>
      <p:sp>
        <p:nvSpPr>
          <p:cNvPr id="15" name="Tartalom helye 2"/>
          <p:cNvSpPr>
            <a:spLocks noGrp="1"/>
          </p:cNvSpPr>
          <p:nvPr>
            <p:ph idx="1"/>
          </p:nvPr>
        </p:nvSpPr>
        <p:spPr>
          <a:xfrm>
            <a:off x="312636" y="1124610"/>
            <a:ext cx="8496300" cy="4392488"/>
          </a:xfrm>
        </p:spPr>
        <p:txBody>
          <a:bodyPr rtlCol="0">
            <a:normAutofit fontScale="25000" lnSpcReduction="20000"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>
                <a:ea typeface="+mj-ea"/>
                <a:cs typeface="Times New Roman" pitchFamily="18" charset="0"/>
              </a:rPr>
              <a:t> One-stop shop seems to be successful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Strong co-ordination and guidelines work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Strong monitoring is an asset (however sometimes requires too much administration)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Local co-operation was </a:t>
            </a:r>
            <a:r>
              <a:rPr lang="en-GB" sz="6400" dirty="0" err="1" smtClean="0">
                <a:ea typeface="+mj-ea"/>
                <a:cs typeface="Times New Roman" pitchFamily="18" charset="0"/>
              </a:rPr>
              <a:t>streng</a:t>
            </a:r>
            <a:r>
              <a:rPr lang="hu-HU" sz="6400" dirty="0" smtClean="0">
                <a:ea typeface="+mj-ea"/>
                <a:cs typeface="Times New Roman" pitchFamily="18" charset="0"/>
              </a:rPr>
              <a:t>t</a:t>
            </a:r>
            <a:r>
              <a:rPr lang="en-GB" sz="6400" dirty="0" err="1" smtClean="0">
                <a:ea typeface="+mj-ea"/>
                <a:cs typeface="Times New Roman" pitchFamily="18" charset="0"/>
              </a:rPr>
              <a:t>hened</a:t>
            </a:r>
            <a:r>
              <a:rPr lang="en-GB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smtClean="0">
                <a:ea typeface="+mj-ea"/>
                <a:cs typeface="Times New Roman" pitchFamily="18" charset="0"/>
              </a:rPr>
              <a:t>–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youth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counsellors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visit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schools</a:t>
            </a:r>
            <a:r>
              <a:rPr lang="hu-HU" sz="6400" dirty="0" smtClean="0">
                <a:ea typeface="+mj-ea"/>
                <a:cs typeface="Times New Roman" pitchFamily="18" charset="0"/>
              </a:rPr>
              <a:t> (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parents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are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also</a:t>
            </a:r>
            <a:r>
              <a:rPr lang="hu-HU" sz="6400" dirty="0" smtClean="0">
                <a:ea typeface="+mj-ea"/>
                <a:cs typeface="Times New Roman" pitchFamily="18" charset="0"/>
              </a:rPr>
              <a:t> a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target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group</a:t>
            </a:r>
            <a:r>
              <a:rPr lang="hu-HU" sz="6400" dirty="0" smtClean="0">
                <a:ea typeface="+mj-ea"/>
                <a:cs typeface="Times New Roman" pitchFamily="18" charset="0"/>
              </a:rPr>
              <a:t>!)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u-HU" sz="6400" dirty="0" err="1" smtClean="0">
                <a:ea typeface="+mj-ea"/>
                <a:cs typeface="Times New Roman" pitchFamily="18" charset="0"/>
              </a:rPr>
              <a:t>Improve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cooperation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with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employers</a:t>
            </a:r>
            <a:endParaRPr lang="en-GB" sz="6400" dirty="0" smtClean="0"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Non-registered participants are now in the mind of PES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Guarantee requirement is a strong  motivation to speed up and empower LM integration </a:t>
            </a:r>
            <a:endParaRPr lang="hu-HU" sz="6400" dirty="0" smtClean="0"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sz="6400" dirty="0" smtClean="0"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Experiences with implementation: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Monitoring visits to all county level labour offices and one of the local offices each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Most important lessons learnt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exchange of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good</a:t>
            </a:r>
            <a:r>
              <a:rPr lang="hu-HU" sz="6400" dirty="0" smtClean="0">
                <a:ea typeface="+mj-ea"/>
                <a:cs typeface="Times New Roman" pitchFamily="18" charset="0"/>
              </a:rPr>
              <a:t> </a:t>
            </a:r>
            <a:r>
              <a:rPr lang="hu-HU" sz="6400" dirty="0" err="1" smtClean="0">
                <a:ea typeface="+mj-ea"/>
                <a:cs typeface="Times New Roman" pitchFamily="18" charset="0"/>
              </a:rPr>
              <a:t>practices</a:t>
            </a:r>
            <a:r>
              <a:rPr lang="en-GB" sz="6400" dirty="0" smtClean="0">
                <a:ea typeface="+mj-ea"/>
                <a:cs typeface="Times New Roman" pitchFamily="18" charset="0"/>
              </a:rPr>
              <a:t> would be important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however…administrative burdens still exist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sz="6400" dirty="0" smtClean="0"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Further plans: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6400" dirty="0" smtClean="0">
                <a:ea typeface="+mj-ea"/>
                <a:cs typeface="Times New Roman" pitchFamily="18" charset="0"/>
              </a:rPr>
              <a:t> in order to broaden the services a new call for tender will be published soon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endParaRPr lang="en-GB" sz="2000" b="1" dirty="0" smtClean="0"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en-GB" sz="19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endParaRPr lang="en-GB" sz="1900" b="1" dirty="0" smtClean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GB" sz="1900" b="1" dirty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Cím 1"/>
          <p:cNvSpPr txBox="1">
            <a:spLocks/>
          </p:cNvSpPr>
          <p:nvPr/>
        </p:nvSpPr>
        <p:spPr bwMode="auto">
          <a:xfrm>
            <a:off x="445986" y="178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26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5" name="Tartalom helye 2"/>
          <p:cNvSpPr>
            <a:spLocks noGrp="1"/>
          </p:cNvSpPr>
          <p:nvPr>
            <p:ph idx="1"/>
          </p:nvPr>
        </p:nvSpPr>
        <p:spPr>
          <a:xfrm>
            <a:off x="312636" y="1771477"/>
            <a:ext cx="8496300" cy="4392488"/>
          </a:xfrm>
        </p:spPr>
        <p:txBody>
          <a:bodyPr rtlCol="0">
            <a:normAutofit/>
          </a:bodyPr>
          <a:lstStyle/>
          <a:p>
            <a:pPr marL="0" indent="0" algn="ctr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hu-HU" b="1" dirty="0" smtClean="0">
              <a:solidFill>
                <a:schemeClr val="tx2"/>
              </a:solidFill>
              <a:ea typeface="+mj-ea"/>
              <a:cs typeface="Times New Roman" pitchFamily="18" charset="0"/>
            </a:endParaRPr>
          </a:p>
          <a:p>
            <a:pPr marL="0" indent="0" algn="ctr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hu-HU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Thank</a:t>
            </a:r>
            <a:r>
              <a:rPr lang="hu-HU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you</a:t>
            </a:r>
            <a:r>
              <a:rPr lang="hu-HU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for</a:t>
            </a:r>
            <a:r>
              <a:rPr lang="hu-HU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your</a:t>
            </a:r>
            <a:r>
              <a:rPr lang="hu-HU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attention</a:t>
            </a:r>
            <a:r>
              <a:rPr lang="hu-HU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!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hu-HU" sz="1900" b="1" dirty="0" smtClean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hu-HU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		</a:t>
            </a:r>
            <a:r>
              <a:rPr lang="hu-HU" sz="2400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contact</a:t>
            </a:r>
            <a:r>
              <a:rPr lang="hu-HU" sz="2400" b="1" dirty="0" smtClean="0">
                <a:solidFill>
                  <a:schemeClr val="tx2"/>
                </a:solidFill>
                <a:ea typeface="+mj-ea"/>
                <a:cs typeface="Times New Roman" pitchFamily="18" charset="0"/>
              </a:rPr>
              <a:t>: </a:t>
            </a:r>
            <a:r>
              <a:rPr lang="hu-HU" sz="2400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  <a:hlinkClick r:id="rId4"/>
              </a:rPr>
              <a:t>orsolya.kisgyorgy</a:t>
            </a:r>
            <a:r>
              <a:rPr lang="hu-HU" sz="2400" b="1" dirty="0" smtClean="0">
                <a:solidFill>
                  <a:schemeClr val="tx2"/>
                </a:solidFill>
                <a:ea typeface="+mj-ea"/>
                <a:cs typeface="Times New Roman" pitchFamily="18" charset="0"/>
                <a:hlinkClick r:id="rId4"/>
              </a:rPr>
              <a:t>@</a:t>
            </a:r>
            <a:r>
              <a:rPr lang="hu-HU" sz="2400" b="1" dirty="0" err="1" smtClean="0">
                <a:solidFill>
                  <a:schemeClr val="tx2"/>
                </a:solidFill>
                <a:ea typeface="+mj-ea"/>
                <a:cs typeface="Times New Roman" pitchFamily="18" charset="0"/>
                <a:hlinkClick r:id="rId4"/>
              </a:rPr>
              <a:t>ngm.gov.hu</a:t>
            </a:r>
            <a:endParaRPr lang="hu-HU" sz="2400" b="1" dirty="0" smtClean="0">
              <a:solidFill>
                <a:schemeClr val="tx2"/>
              </a:solidFill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hu-HU" b="1" dirty="0" smtClean="0">
              <a:solidFill>
                <a:schemeClr val="tx2"/>
              </a:solidFill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endParaRPr lang="hu-HU" sz="1900" b="1" dirty="0" smtClean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hu-HU" sz="1900" b="1" dirty="0">
              <a:solidFill>
                <a:srgbClr val="EEECE1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3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48446" y="240788"/>
            <a:ext cx="8488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400" b="1" dirty="0">
                <a:solidFill>
                  <a:schemeClr val="bg1"/>
                </a:solidFill>
                <a:latin typeface="Titillium semibold"/>
              </a:rPr>
              <a:t>YOUTH </a:t>
            </a:r>
            <a:r>
              <a:rPr lang="en-GB" sz="2400" b="1" dirty="0" smtClean="0">
                <a:solidFill>
                  <a:schemeClr val="bg1"/>
                </a:solidFill>
                <a:latin typeface="Titillium semibold"/>
              </a:rPr>
              <a:t>GUARANTEE </a:t>
            </a:r>
            <a:r>
              <a:rPr lang="en-GB" sz="2400" b="1" dirty="0">
                <a:solidFill>
                  <a:schemeClr val="bg1"/>
                </a:solidFill>
                <a:latin typeface="Titillium semibold"/>
              </a:rPr>
              <a:t>BACKGROUND</a:t>
            </a:r>
          </a:p>
          <a:p>
            <a:pPr>
              <a:defRPr/>
            </a:pP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45986" y="1490598"/>
            <a:ext cx="835511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fr-FR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artalom helye 2"/>
          <p:cNvSpPr>
            <a:spLocks noGrp="1"/>
          </p:cNvSpPr>
          <p:nvPr>
            <p:ph sz="quarter" idx="4294967295"/>
          </p:nvPr>
        </p:nvSpPr>
        <p:spPr>
          <a:xfrm>
            <a:off x="467544" y="1268764"/>
            <a:ext cx="8229600" cy="504031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endParaRPr lang="en-GB" sz="2000" dirty="0" smtClean="0">
              <a:latin typeface="+mj-lt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j-lt"/>
                <a:cs typeface="Times New Roman" pitchFamily="18" charset="0"/>
              </a:rPr>
              <a:t>Youth employment = one of the most acute problems in the EU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j-lt"/>
                <a:cs typeface="Times New Roman" pitchFamily="18" charset="0"/>
              </a:rPr>
              <a:t>The financial crisis hit this group hard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j-lt"/>
                <a:cs typeface="Times New Roman" pitchFamily="18" charset="0"/>
              </a:rPr>
              <a:t>Unemployment rate is much higher than for the total population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j-lt"/>
                <a:cs typeface="Times New Roman" pitchFamily="18" charset="0"/>
              </a:rPr>
              <a:t>Common European answer: “Youth Guarantee” 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+mj-lt"/>
                <a:cs typeface="Times New Roman" pitchFamily="18" charset="0"/>
              </a:rPr>
              <a:t>High proportion of funds available to improve this situation including ESF, national resources and YEI (where youth unemployment is the highest</a:t>
            </a:r>
            <a:r>
              <a:rPr lang="en-GB" sz="2000" dirty="0" smtClean="0">
                <a:latin typeface="+mj-lt"/>
                <a:cs typeface="Times New Roman" pitchFamily="18" charset="0"/>
              </a:rPr>
              <a:t>)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endParaRPr lang="en-GB" sz="2000" dirty="0" smtClean="0">
              <a:latin typeface="+mj-lt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en-GB" sz="8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2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245084"/>
            <a:ext cx="863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  <a:latin typeface="Titillium semibold"/>
              </a:rPr>
              <a:t>LABOUR MARKET SITUATION</a:t>
            </a:r>
            <a:br>
              <a:rPr lang="fr-FR" sz="2400" b="1" dirty="0" smtClean="0">
                <a:solidFill>
                  <a:schemeClr val="bg1"/>
                </a:solidFill>
                <a:latin typeface="Titillium semibold"/>
              </a:rPr>
            </a:b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graphicFrame>
        <p:nvGraphicFramePr>
          <p:cNvPr id="46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034493"/>
              </p:ext>
            </p:extLst>
          </p:nvPr>
        </p:nvGraphicFramePr>
        <p:xfrm>
          <a:off x="320726" y="1382561"/>
          <a:ext cx="775652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2768252" y="2129425"/>
            <a:ext cx="4095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latin typeface="Titillium semibold"/>
              </a:rPr>
              <a:t>Youth</a:t>
            </a:r>
            <a:r>
              <a:rPr lang="fr-FR" b="1" dirty="0">
                <a:latin typeface="Titillium semibold"/>
              </a:rPr>
              <a:t> </a:t>
            </a:r>
            <a:r>
              <a:rPr lang="fr-FR" b="1" dirty="0" err="1" smtClean="0">
                <a:latin typeface="Titillium semibold"/>
              </a:rPr>
              <a:t>employment</a:t>
            </a:r>
            <a:r>
              <a:rPr lang="fr-FR" b="1" dirty="0" smtClean="0">
                <a:latin typeface="Titillium semibold"/>
              </a:rPr>
              <a:t> </a:t>
            </a:r>
            <a:r>
              <a:rPr lang="fr-FR" b="1" dirty="0">
                <a:latin typeface="Titillium semibold"/>
              </a:rPr>
              <a:t>rate (</a:t>
            </a:r>
            <a:r>
              <a:rPr lang="fr-FR" b="1" dirty="0" err="1">
                <a:latin typeface="Titillium semibold"/>
              </a:rPr>
              <a:t>age</a:t>
            </a:r>
            <a:r>
              <a:rPr lang="fr-FR" b="1" dirty="0">
                <a:latin typeface="Titillium semibold"/>
              </a:rPr>
              <a:t> 15-24</a:t>
            </a:r>
            <a:r>
              <a:rPr lang="fr-FR" b="1" dirty="0" smtClean="0">
                <a:latin typeface="Titillium semibold"/>
              </a:rPr>
              <a:t>) </a:t>
            </a:r>
          </a:p>
          <a:p>
            <a:r>
              <a:rPr lang="fr-FR" b="1" dirty="0" smtClean="0">
                <a:latin typeface="Titillium semibold"/>
              </a:rPr>
              <a:t>			</a:t>
            </a:r>
          </a:p>
          <a:p>
            <a:r>
              <a:rPr lang="fr-FR" b="1" dirty="0">
                <a:latin typeface="Titillium semibold"/>
              </a:rPr>
              <a:t>	</a:t>
            </a:r>
            <a:r>
              <a:rPr lang="fr-FR" b="1" dirty="0" smtClean="0">
                <a:latin typeface="Titillium semibold"/>
              </a:rPr>
              <a:t>			2015</a:t>
            </a:r>
            <a:endParaRPr lang="fr-FR" b="1" dirty="0">
              <a:latin typeface="Titillium semibold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1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  <a:latin typeface="Titillium semibold"/>
              </a:rPr>
              <a:t>LABOUR MARKET SITUATION OF YOUTH IN HUNGARY</a:t>
            </a: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graphicFrame>
        <p:nvGraphicFramePr>
          <p:cNvPr id="15" name="Diagram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154748"/>
              </p:ext>
            </p:extLst>
          </p:nvPr>
        </p:nvGraphicFramePr>
        <p:xfrm>
          <a:off x="445986" y="1764636"/>
          <a:ext cx="7772401" cy="3802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47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6" y="129705"/>
            <a:ext cx="827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Titillium semibold"/>
              </a:rPr>
              <a:t>EMPLOYMENT RATE OF YOUTH (15-24)</a:t>
            </a:r>
          </a:p>
          <a:p>
            <a:pPr algn="ctr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Titillium semibold"/>
              </a:rPr>
              <a:t> BY EDUCATIONAL ATTAINMENT</a:t>
            </a:r>
            <a:endParaRPr lang="en-GB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graphicFrame>
        <p:nvGraphicFramePr>
          <p:cNvPr id="14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892173"/>
              </p:ext>
            </p:extLst>
          </p:nvPr>
        </p:nvGraphicFramePr>
        <p:xfrm>
          <a:off x="678018" y="1753644"/>
          <a:ext cx="7126510" cy="4236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03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1" y="-4908"/>
            <a:ext cx="9143999" cy="925965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964" y="-196423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-71075" y="120838"/>
            <a:ext cx="880771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2300" b="1" dirty="0">
                <a:solidFill>
                  <a:schemeClr val="bg1"/>
                </a:solidFill>
                <a:latin typeface="Titillium semibold"/>
              </a:rPr>
              <a:t>INTRODUCTION OF YOUTH GUARANTEE SCHEME 2014-2020 </a:t>
            </a:r>
          </a:p>
          <a:p>
            <a:pPr>
              <a:defRPr/>
            </a:pP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6" name="Tartalom helye 2"/>
          <p:cNvSpPr>
            <a:spLocks noGrp="1"/>
          </p:cNvSpPr>
          <p:nvPr>
            <p:ph sz="quarter" idx="4294967295"/>
          </p:nvPr>
        </p:nvSpPr>
        <p:spPr>
          <a:xfrm>
            <a:off x="266540" y="994204"/>
            <a:ext cx="8251158" cy="543315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en-GB" sz="2000" b="1" dirty="0" smtClean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GB" sz="2000" b="1" dirty="0" smtClean="0">
                <a:cs typeface="Times New Roman" pitchFamily="18" charset="0"/>
              </a:rPr>
              <a:t>Background</a:t>
            </a:r>
            <a:r>
              <a:rPr lang="hu-HU" sz="2000" b="1" dirty="0" smtClean="0">
                <a:cs typeface="Times New Roman" pitchFamily="18" charset="0"/>
              </a:rPr>
              <a:t>: </a:t>
            </a:r>
            <a:r>
              <a:rPr lang="en-US" sz="2000" b="1" dirty="0" smtClean="0">
                <a:cs typeface="Times New Roman" pitchFamily="18" charset="0"/>
              </a:rPr>
              <a:t>Council Recommendation of 22 April 2013</a:t>
            </a:r>
            <a:r>
              <a:rPr lang="en-US" sz="2000" dirty="0" smtClean="0">
                <a:cs typeface="Times New Roman" pitchFamily="18" charset="0"/>
              </a:rPr>
              <a:t>: </a:t>
            </a:r>
          </a:p>
          <a:p>
            <a:pPr marL="350838" lvl="1" algn="just">
              <a:buFont typeface="Arial" pitchFamily="34" charset="0"/>
              <a:buChar char="•"/>
              <a:defRPr/>
            </a:pPr>
            <a:r>
              <a:rPr lang="en-US" sz="2000" dirty="0" smtClean="0">
                <a:cs typeface="Times New Roman" pitchFamily="18" charset="0"/>
              </a:rPr>
              <a:t>all </a:t>
            </a:r>
            <a:r>
              <a:rPr lang="en-US" sz="2000" dirty="0">
                <a:cs typeface="Times New Roman" pitchFamily="18" charset="0"/>
              </a:rPr>
              <a:t>young people </a:t>
            </a:r>
            <a:r>
              <a:rPr lang="en-GB" sz="2000" dirty="0" smtClean="0">
                <a:cs typeface="Times New Roman" pitchFamily="18" charset="0"/>
              </a:rPr>
              <a:t>up to </a:t>
            </a:r>
            <a:r>
              <a:rPr lang="hu-HU" sz="2000" dirty="0" smtClean="0">
                <a:cs typeface="Times New Roman" pitchFamily="18" charset="0"/>
              </a:rPr>
              <a:t>25</a:t>
            </a:r>
            <a:endParaRPr lang="en-US" sz="2000" dirty="0">
              <a:cs typeface="Times New Roman" pitchFamily="18" charset="0"/>
            </a:endParaRPr>
          </a:p>
          <a:p>
            <a:pPr marL="350838" lvl="1" algn="just">
              <a:buFont typeface="Arial" pitchFamily="34" charset="0"/>
              <a:buChar char="•"/>
              <a:defRPr/>
            </a:pPr>
            <a:r>
              <a:rPr lang="en-US" sz="2000" dirty="0">
                <a:cs typeface="Times New Roman" pitchFamily="18" charset="0"/>
              </a:rPr>
              <a:t>receive a good-quality offer of </a:t>
            </a:r>
          </a:p>
          <a:p>
            <a:pPr marL="350838" lvl="1" algn="just">
              <a:buFont typeface="Arial" pitchFamily="34" charset="0"/>
              <a:buChar char="•"/>
              <a:defRPr/>
            </a:pPr>
            <a:r>
              <a:rPr lang="en-US" sz="2000" dirty="0">
                <a:cs typeface="Times New Roman" pitchFamily="18" charset="0"/>
              </a:rPr>
              <a:t>employment, continued education, an apprenticeship or a </a:t>
            </a:r>
            <a:r>
              <a:rPr lang="en-US" sz="2000" dirty="0" smtClean="0">
                <a:cs typeface="Times New Roman" pitchFamily="18" charset="0"/>
              </a:rPr>
              <a:t>traineeship</a:t>
            </a:r>
            <a:endParaRPr lang="hu-HU" sz="2000" dirty="0" smtClean="0">
              <a:cs typeface="Times New Roman" pitchFamily="18" charset="0"/>
            </a:endParaRPr>
          </a:p>
          <a:p>
            <a:pPr marL="350838" lvl="1" algn="just">
              <a:buFont typeface="Arial" pitchFamily="34" charset="0"/>
              <a:buChar char="•"/>
              <a:defRPr/>
            </a:pPr>
            <a:r>
              <a:rPr lang="en-US" sz="2000" dirty="0" smtClean="0">
                <a:cs typeface="Times New Roman" pitchFamily="18" charset="0"/>
              </a:rPr>
              <a:t>within </a:t>
            </a:r>
            <a:r>
              <a:rPr lang="en-US" sz="2000" dirty="0">
                <a:cs typeface="Times New Roman" pitchFamily="18" charset="0"/>
              </a:rPr>
              <a:t>four months of becoming unemployed or leaving formal </a:t>
            </a:r>
            <a:r>
              <a:rPr lang="en-US" sz="2000" dirty="0" smtClean="0">
                <a:cs typeface="Times New Roman" pitchFamily="18" charset="0"/>
              </a:rPr>
              <a:t>education</a:t>
            </a:r>
            <a:endParaRPr lang="hu-HU" sz="2000" dirty="0" smtClean="0">
              <a:cs typeface="Times New Roman" pitchFamily="18" charset="0"/>
            </a:endParaRPr>
          </a:p>
          <a:p>
            <a:pPr marL="808038" lvl="1" indent="-808038" algn="just">
              <a:buNone/>
              <a:defRPr/>
            </a:pPr>
            <a:r>
              <a:rPr lang="hu-HU" sz="2000" b="1" dirty="0" smtClean="0">
                <a:cs typeface="Times New Roman" pitchFamily="18" charset="0"/>
              </a:rPr>
              <a:t> </a:t>
            </a:r>
            <a:r>
              <a:rPr lang="hu-HU" sz="2000" dirty="0" smtClean="0">
                <a:cs typeface="Times New Roman" pitchFamily="18" charset="0"/>
              </a:rPr>
              <a:t>Hungary </a:t>
            </a:r>
            <a:r>
              <a:rPr lang="en-GB" sz="2000" dirty="0" smtClean="0">
                <a:cs typeface="Times New Roman" pitchFamily="18" charset="0"/>
              </a:rPr>
              <a:t>submitted the </a:t>
            </a:r>
            <a:r>
              <a:rPr lang="en-GB" sz="2000" b="1" dirty="0" smtClean="0">
                <a:solidFill>
                  <a:schemeClr val="tx2"/>
                </a:solidFill>
                <a:cs typeface="Times New Roman" pitchFamily="18" charset="0"/>
              </a:rPr>
              <a:t>Youth Guarantee Action Plan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cs typeface="Times New Roman" pitchFamily="18" charset="0"/>
              </a:rPr>
              <a:t>to the </a:t>
            </a:r>
            <a:r>
              <a:rPr lang="hu-HU" sz="2000" dirty="0" smtClean="0">
                <a:cs typeface="Times New Roman" pitchFamily="18" charset="0"/>
              </a:rPr>
              <a:t>EU COM </a:t>
            </a:r>
            <a:r>
              <a:rPr lang="en-GB" sz="2000" dirty="0" smtClean="0">
                <a:cs typeface="Times New Roman" pitchFamily="18" charset="0"/>
              </a:rPr>
              <a:t>in </a:t>
            </a:r>
            <a:r>
              <a:rPr lang="hu-HU" sz="2000" dirty="0" smtClean="0">
                <a:cs typeface="Times New Roman" pitchFamily="18" charset="0"/>
              </a:rPr>
              <a:t>December 2013</a:t>
            </a:r>
          </a:p>
          <a:p>
            <a:pPr marL="0" indent="0">
              <a:buNone/>
            </a:pPr>
            <a:r>
              <a:rPr lang="en-GB" sz="2000" b="1" dirty="0" smtClean="0">
                <a:cs typeface="Times New Roman" pitchFamily="18" charset="0"/>
              </a:rPr>
              <a:t>Funding: </a:t>
            </a:r>
            <a:r>
              <a:rPr lang="en-GB" sz="2000" b="1" dirty="0" err="1" smtClean="0">
                <a:cs typeface="Times New Roman" pitchFamily="18" charset="0"/>
              </a:rPr>
              <a:t>ESF+national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000" b="1" dirty="0" err="1" smtClean="0">
                <a:cs typeface="Times New Roman" pitchFamily="18" charset="0"/>
              </a:rPr>
              <a:t>co-financing+YEI</a:t>
            </a:r>
            <a:endParaRPr lang="en-GB" sz="2000" b="1" dirty="0" smtClean="0">
              <a:cs typeface="Times New Roman" pitchFamily="18" charset="0"/>
            </a:endParaRPr>
          </a:p>
          <a:p>
            <a:r>
              <a:rPr lang="en-GB" sz="2000" b="1" dirty="0" smtClean="0">
                <a:cs typeface="Times New Roman" pitchFamily="18" charset="0"/>
              </a:rPr>
              <a:t>employment</a:t>
            </a:r>
            <a:r>
              <a:rPr lang="hu-HU" sz="2000" b="1" dirty="0" smtClean="0">
                <a:cs typeface="Times New Roman" pitchFamily="18" charset="0"/>
              </a:rPr>
              <a:t> and </a:t>
            </a:r>
            <a:r>
              <a:rPr lang="en-GB" sz="2000" b="1" dirty="0" smtClean="0">
                <a:cs typeface="Times New Roman" pitchFamily="18" charset="0"/>
              </a:rPr>
              <a:t>training</a:t>
            </a:r>
            <a:r>
              <a:rPr lang="en-GB" sz="2000" dirty="0" smtClean="0">
                <a:cs typeface="Times New Roman" pitchFamily="18" charset="0"/>
              </a:rPr>
              <a:t>: Economic Development and Innovation </a:t>
            </a:r>
            <a:r>
              <a:rPr lang="hu-HU" sz="2000" dirty="0" smtClean="0">
                <a:cs typeface="Times New Roman" pitchFamily="18" charset="0"/>
              </a:rPr>
              <a:t>OP &amp; </a:t>
            </a:r>
            <a:r>
              <a:rPr lang="en-GB" sz="2000" dirty="0" smtClean="0">
                <a:cs typeface="Times New Roman" pitchFamily="18" charset="0"/>
              </a:rPr>
              <a:t>Competitive Central </a:t>
            </a:r>
            <a:r>
              <a:rPr lang="hu-HU" sz="2000" dirty="0" smtClean="0">
                <a:cs typeface="Times New Roman" pitchFamily="18" charset="0"/>
              </a:rPr>
              <a:t>Hungary OP (CCHOP)</a:t>
            </a:r>
          </a:p>
          <a:p>
            <a:r>
              <a:rPr lang="en-GB" sz="2000" b="1" dirty="0" smtClean="0">
                <a:cs typeface="Times New Roman" pitchFamily="18" charset="0"/>
              </a:rPr>
              <a:t>education and youth policy</a:t>
            </a:r>
            <a:r>
              <a:rPr lang="en-GB" sz="2000" dirty="0" smtClean="0">
                <a:cs typeface="Times New Roman" pitchFamily="18" charset="0"/>
              </a:rPr>
              <a:t>: Human Resources OP (HROP</a:t>
            </a:r>
            <a:r>
              <a:rPr lang="hu-HU" sz="2000" dirty="0" smtClean="0"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cs typeface="Times New Roman" pitchFamily="18" charset="0"/>
              </a:rPr>
              <a:t>YEI: </a:t>
            </a:r>
            <a:r>
              <a:rPr lang="en-US" sz="2000" dirty="0" smtClean="0">
                <a:cs typeface="Times New Roman" pitchFamily="18" charset="0"/>
              </a:rPr>
              <a:t>Additional dedicated resources to tackle youth unemployment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in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NUTS level 2 </a:t>
            </a:r>
            <a:r>
              <a:rPr lang="hu-HU" sz="2000" dirty="0" err="1" smtClean="0">
                <a:cs typeface="Times New Roman" pitchFamily="18" charset="0"/>
              </a:rPr>
              <a:t>regions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with &gt;25% youth unemployment rate in 2012</a:t>
            </a:r>
            <a:r>
              <a:rPr lang="hu-HU" sz="2000" dirty="0" smtClean="0">
                <a:cs typeface="Times New Roman" pitchFamily="18" charset="0"/>
              </a:rPr>
              <a:t> (</a:t>
            </a:r>
            <a:r>
              <a:rPr lang="en-US" sz="2000" dirty="0" smtClean="0">
                <a:cs typeface="Times New Roman" pitchFamily="18" charset="0"/>
              </a:rPr>
              <a:t>Youth Employment Initiative</a:t>
            </a:r>
            <a:r>
              <a:rPr lang="hu-HU" sz="2000" dirty="0" smtClean="0">
                <a:cs typeface="Times New Roman" pitchFamily="18" charset="0"/>
              </a:rPr>
              <a:t> – €50 m </a:t>
            </a:r>
            <a:r>
              <a:rPr lang="hu-HU" sz="2000" dirty="0" err="1" smtClean="0">
                <a:cs typeface="Times New Roman" pitchFamily="18" charset="0"/>
              </a:rPr>
              <a:t>in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the</a:t>
            </a:r>
            <a:r>
              <a:rPr lang="hu-HU" sz="2000" dirty="0" smtClean="0">
                <a:cs typeface="Times New Roman" pitchFamily="18" charset="0"/>
              </a:rPr>
              <a:t> 4 </a:t>
            </a:r>
            <a:r>
              <a:rPr lang="hu-HU" sz="2000" dirty="0" err="1" smtClean="0">
                <a:cs typeface="Times New Roman" pitchFamily="18" charset="0"/>
              </a:rPr>
              <a:t>eligible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regions</a:t>
            </a:r>
            <a:r>
              <a:rPr lang="hu-HU" sz="2000" dirty="0" smtClean="0">
                <a:cs typeface="Times New Roman" pitchFamily="18" charset="0"/>
              </a:rPr>
              <a:t> </a:t>
            </a:r>
            <a:r>
              <a:rPr lang="hu-HU" sz="2000" dirty="0" err="1" smtClean="0">
                <a:cs typeface="Times New Roman" pitchFamily="18" charset="0"/>
              </a:rPr>
              <a:t>in</a:t>
            </a:r>
            <a:r>
              <a:rPr lang="hu-HU" sz="2000" dirty="0" smtClean="0">
                <a:cs typeface="Times New Roman" pitchFamily="18" charset="0"/>
              </a:rPr>
              <a:t> Hungary</a:t>
            </a:r>
          </a:p>
        </p:txBody>
      </p:sp>
    </p:spTree>
    <p:extLst>
      <p:ext uri="{BB962C8B-B14F-4D97-AF65-F5344CB8AC3E}">
        <p14:creationId xmlns:p14="http://schemas.microsoft.com/office/powerpoint/2010/main" val="336235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1" y="-58395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86" y="332687"/>
            <a:ext cx="856895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b="1" dirty="0" smtClean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/>
            </a:r>
            <a:br>
              <a:rPr lang="it-IT" sz="2700" b="1" dirty="0" smtClean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700" b="1" dirty="0" smtClean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</a:t>
            </a: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GUARANTEE SCHEME 2014-2020</a:t>
            </a:r>
            <a:b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PRINCIPLES</a:t>
            </a:r>
            <a:r>
              <a:rPr lang="hu-HU" sz="27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/>
            </a:r>
            <a:br>
              <a:rPr lang="hu-HU" sz="27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</a:b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1400" b="1" dirty="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artalom helye 2"/>
          <p:cNvSpPr>
            <a:spLocks noGrp="1"/>
          </p:cNvSpPr>
          <p:nvPr>
            <p:ph idx="4294967295"/>
          </p:nvPr>
        </p:nvSpPr>
        <p:spPr>
          <a:xfrm>
            <a:off x="89755" y="1321167"/>
            <a:ext cx="8964488" cy="409731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en-GB" sz="2000" dirty="0">
                <a:cs typeface="Times New Roman" pitchFamily="18" charset="0"/>
              </a:rPr>
              <a:t>Single entry-point: PES (170 labour offices of local government offices)</a:t>
            </a:r>
          </a:p>
          <a:p>
            <a:pPr>
              <a:spcBef>
                <a:spcPts val="300"/>
              </a:spcBef>
            </a:pPr>
            <a:r>
              <a:rPr lang="en-GB" sz="2000" dirty="0">
                <a:cs typeface="Times New Roman" pitchFamily="18" charset="0"/>
              </a:rPr>
              <a:t>Strict, centralised coordination </a:t>
            </a: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Close partnership: ministries (Ministry for National Economy – coordination, Min. of Human Capacities, Min. of Public Administration and Justice), social education and training institutions, business associations and chambers, NGOs - both at central &amp; local level </a:t>
            </a: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St</a:t>
            </a:r>
            <a:r>
              <a:rPr lang="hu-HU" sz="2000" dirty="0">
                <a:cs typeface="Times New Roman" pitchFamily="18" charset="0"/>
              </a:rPr>
              <a:t>r</a:t>
            </a:r>
            <a:r>
              <a:rPr lang="en-GB" sz="2000" dirty="0" err="1">
                <a:cs typeface="Times New Roman" pitchFamily="18" charset="0"/>
              </a:rPr>
              <a:t>ong</a:t>
            </a:r>
            <a:r>
              <a:rPr lang="en-GB" sz="2000" dirty="0">
                <a:cs typeface="Times New Roman" pitchFamily="18" charset="0"/>
              </a:rPr>
              <a:t> focus on NEETs (</a:t>
            </a:r>
            <a:r>
              <a:rPr lang="en-GB" sz="2000" dirty="0" err="1">
                <a:cs typeface="Times New Roman" pitchFamily="18" charset="0"/>
              </a:rPr>
              <a:t>heterogenous</a:t>
            </a:r>
            <a:r>
              <a:rPr lang="en-GB" sz="2000" dirty="0">
                <a:cs typeface="Times New Roman" pitchFamily="18" charset="0"/>
              </a:rPr>
              <a:t> target group - differentiated support – content, intensity and duration)</a:t>
            </a: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Outreach to NEETs outside the PES register too</a:t>
            </a: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Youth mentoring/counselling network was set up </a:t>
            </a: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Personalised action </a:t>
            </a:r>
            <a:r>
              <a:rPr lang="en-GB" sz="2000" dirty="0" err="1">
                <a:cs typeface="Times New Roman" pitchFamily="18" charset="0"/>
              </a:rPr>
              <a:t>plan+implementation</a:t>
            </a: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St</a:t>
            </a:r>
            <a:r>
              <a:rPr lang="hu-HU" sz="2000" dirty="0">
                <a:cs typeface="Times New Roman" pitchFamily="18" charset="0"/>
              </a:rPr>
              <a:t>r</a:t>
            </a:r>
            <a:r>
              <a:rPr lang="en-GB" sz="2000" dirty="0" err="1">
                <a:cs typeface="Times New Roman" pitchFamily="18" charset="0"/>
              </a:rPr>
              <a:t>ong</a:t>
            </a:r>
            <a:r>
              <a:rPr lang="en-GB" sz="2000" dirty="0">
                <a:cs typeface="Times New Roman" pitchFamily="18" charset="0"/>
              </a:rPr>
              <a:t> monitoring</a:t>
            </a:r>
          </a:p>
          <a:p>
            <a:pPr>
              <a:spcBef>
                <a:spcPts val="300"/>
              </a:spcBef>
              <a:buFontTx/>
              <a:buChar char="•"/>
            </a:pPr>
            <a:r>
              <a:rPr lang="en-GB" sz="2000" dirty="0">
                <a:cs typeface="Times New Roman" pitchFamily="18" charset="0"/>
              </a:rPr>
              <a:t>Hand in hand with the introduction of profiling</a:t>
            </a:r>
          </a:p>
          <a:p>
            <a:pPr>
              <a:spcBef>
                <a:spcPts val="300"/>
              </a:spcBef>
              <a:buFontTx/>
              <a:buChar char="•"/>
            </a:pP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  <a:buFontTx/>
              <a:buChar char="•"/>
            </a:pP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  <a:buFontTx/>
              <a:buChar char="•"/>
            </a:pP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  <a:buFontTx/>
              <a:buChar char="•"/>
            </a:pP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  <a:buFontTx/>
              <a:buChar char="•"/>
            </a:pPr>
            <a:endParaRPr lang="en-GB" sz="2000" dirty="0">
              <a:cs typeface="Times New Roman" pitchFamily="18" charset="0"/>
            </a:endParaRPr>
          </a:p>
          <a:p>
            <a:pPr>
              <a:spcBef>
                <a:spcPts val="300"/>
              </a:spcBef>
              <a:buFontTx/>
              <a:buChar char="•"/>
            </a:pPr>
            <a:endParaRPr lang="en-GB" sz="2000" dirty="0">
              <a:cs typeface="Times New Roman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2000" dirty="0">
              <a:cs typeface="Times New Roman" pitchFamily="18" charset="0"/>
            </a:endParaRPr>
          </a:p>
          <a:p>
            <a:pPr marL="0" indent="0" algn="ctr">
              <a:spcBef>
                <a:spcPts val="300"/>
              </a:spcBef>
              <a:buNone/>
            </a:pPr>
            <a:r>
              <a:rPr lang="en-GB" sz="2000" dirty="0">
                <a:cs typeface="Times New Roman" pitchFamily="18" charset="0"/>
              </a:rPr>
              <a:t>Hungary submitted the Youth Guarantee Action Plan</a:t>
            </a:r>
          </a:p>
          <a:p>
            <a:pPr marL="0" indent="0" algn="ctr">
              <a:spcBef>
                <a:spcPts val="300"/>
              </a:spcBef>
              <a:buNone/>
            </a:pPr>
            <a:r>
              <a:rPr lang="en-GB" sz="2000" dirty="0">
                <a:cs typeface="Times New Roman" pitchFamily="18" charset="0"/>
              </a:rPr>
              <a:t> to the EU COM in December 2013</a:t>
            </a:r>
          </a:p>
        </p:txBody>
      </p:sp>
    </p:spTree>
    <p:extLst>
      <p:ext uri="{BB962C8B-B14F-4D97-AF65-F5344CB8AC3E}">
        <p14:creationId xmlns:p14="http://schemas.microsoft.com/office/powerpoint/2010/main" val="196005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Titillium semibold"/>
              </a:rPr>
              <a:t>      YOUTH </a:t>
            </a:r>
            <a:r>
              <a:rPr lang="en-GB" sz="2400" b="1" dirty="0">
                <a:solidFill>
                  <a:schemeClr val="bg1"/>
                </a:solidFill>
                <a:latin typeface="Titillium semibold"/>
              </a:rPr>
              <a:t>GUARANTEE SCHEME 2014-2020</a:t>
            </a:r>
            <a:br>
              <a:rPr lang="en-GB" sz="2400" b="1" dirty="0">
                <a:solidFill>
                  <a:schemeClr val="bg1"/>
                </a:solidFill>
                <a:latin typeface="Titillium semibold"/>
              </a:rPr>
            </a:br>
            <a:r>
              <a:rPr lang="en-GB" sz="2400" b="1" dirty="0">
                <a:solidFill>
                  <a:schemeClr val="bg1"/>
                </a:solidFill>
                <a:latin typeface="Titillium semibold"/>
              </a:rPr>
              <a:t>– 3 phases of introduction</a:t>
            </a:r>
            <a:r>
              <a:rPr lang="en-GB" sz="2400" b="1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en-GB" sz="2400" b="1" dirty="0">
                <a:solidFill>
                  <a:schemeClr val="tx2"/>
                </a:solidFill>
                <a:cs typeface="Times New Roman" pitchFamily="18" charset="0"/>
              </a:rPr>
            </a:b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graphicFrame>
        <p:nvGraphicFramePr>
          <p:cNvPr id="17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101748"/>
              </p:ext>
            </p:extLst>
          </p:nvPr>
        </p:nvGraphicFramePr>
        <p:xfrm>
          <a:off x="899592" y="1782127"/>
          <a:ext cx="6936432" cy="4206240"/>
        </p:xfrm>
        <a:graphic>
          <a:graphicData uri="http://schemas.openxmlformats.org/drawingml/2006/table">
            <a:tbl>
              <a:tblPr/>
              <a:tblGrid>
                <a:gridCol w="929482"/>
                <a:gridCol w="1693876"/>
                <a:gridCol w="2538734"/>
                <a:gridCol w="1774340"/>
              </a:tblGrid>
              <a:tr h="41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Since when?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Who receive the guarantee?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What we provide?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imes New Roman"/>
                          <a:ea typeface="Calibri"/>
                          <a:cs typeface="Times New Roman"/>
                        </a:rPr>
                        <a:t>Phase I.</a:t>
                      </a:r>
                      <a:endParaRPr lang="hu-H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January 2015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young unemployed registered for at least 6 months </a:t>
                      </a:r>
                      <a:endParaRPr lang="hu-H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guarantee within 6 months</a:t>
                      </a:r>
                      <a:endParaRPr lang="hu-H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Phase II.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July 2016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young unemployed registered for at least 4 months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guarantee within 4 months </a:t>
                      </a:r>
                      <a:endParaRPr lang="hu-H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imes New Roman"/>
                          <a:ea typeface="Calibri"/>
                          <a:cs typeface="Times New Roman"/>
                        </a:rPr>
                        <a:t>Phase III.</a:t>
                      </a:r>
                      <a:endParaRPr lang="hu-H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January 2018</a:t>
                      </a:r>
                      <a:endParaRPr lang="hu-H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every young person not in employment or education between 16-24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guarantee within 4 months</a:t>
                      </a:r>
                      <a:endParaRPr lang="hu-H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9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45986" y="476672"/>
            <a:ext cx="856895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 GUARANTEE SCHEME 2014-2020</a:t>
            </a:r>
            <a:b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– how does it work?</a:t>
            </a:r>
            <a:b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</a:br>
            <a:r>
              <a:rPr lang="hu-HU" sz="27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Youth</a:t>
            </a: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7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Guarantee</a:t>
            </a:r>
            <a:r>
              <a:rPr lang="hu-HU" sz="2700" b="1" dirty="0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 </a:t>
            </a:r>
            <a:r>
              <a:rPr lang="hu-HU" sz="2700" b="1" dirty="0" err="1">
                <a:solidFill>
                  <a:schemeClr val="bg1"/>
                </a:solidFill>
                <a:latin typeface="Titillium semibold"/>
                <a:ea typeface="+mn-ea"/>
                <a:cs typeface="+mn-cs"/>
              </a:rPr>
              <a:t>Scheme</a:t>
            </a: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1400" b="1" dirty="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églalap 1"/>
          <p:cNvSpPr/>
          <p:nvPr/>
        </p:nvSpPr>
        <p:spPr>
          <a:xfrm>
            <a:off x="0" y="1627461"/>
            <a:ext cx="8954807" cy="49304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6"/>
          <p:cNvSpPr/>
          <p:nvPr/>
        </p:nvSpPr>
        <p:spPr>
          <a:xfrm>
            <a:off x="774432" y="1753906"/>
            <a:ext cx="2880320" cy="796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400" b="1" dirty="0" smtClean="0">
                <a:solidFill>
                  <a:sysClr val="windowText" lastClr="000000"/>
                </a:solidFill>
              </a:rPr>
              <a:t>Entry (at PES local offices) -registration as YG participant</a:t>
            </a:r>
            <a:endParaRPr lang="en-GB" sz="1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17" name="Egyenes összekötő nyíllal 18"/>
          <p:cNvCxnSpPr/>
          <p:nvPr/>
        </p:nvCxnSpPr>
        <p:spPr>
          <a:xfrm>
            <a:off x="3680286" y="2549976"/>
            <a:ext cx="891714" cy="0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églalap 8"/>
          <p:cNvSpPr/>
          <p:nvPr/>
        </p:nvSpPr>
        <p:spPr>
          <a:xfrm>
            <a:off x="4571999" y="1753907"/>
            <a:ext cx="3406531" cy="796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b="1" dirty="0" smtClean="0">
                <a:solidFill>
                  <a:sysClr val="windowText" lastClr="000000"/>
                </a:solidFill>
              </a:rPr>
              <a:t>YG preparatory phase:</a:t>
            </a:r>
          </a:p>
          <a:p>
            <a:pPr lvl="0"/>
            <a:r>
              <a:rPr lang="en-US" sz="1400" b="1" dirty="0" smtClean="0">
                <a:solidFill>
                  <a:sysClr val="windowText" lastClr="000000"/>
                </a:solidFill>
              </a:rPr>
              <a:t>- first interview</a:t>
            </a:r>
          </a:p>
          <a:p>
            <a:pPr lvl="0"/>
            <a:r>
              <a:rPr lang="en-US" sz="1400" b="1" dirty="0" smtClean="0">
                <a:solidFill>
                  <a:sysClr val="windowText" lastClr="000000"/>
                </a:solidFill>
              </a:rPr>
              <a:t>-situation analysis</a:t>
            </a:r>
          </a:p>
          <a:p>
            <a:pPr lvl="0"/>
            <a:r>
              <a:rPr lang="en-US" sz="1400" b="1" dirty="0" smtClean="0">
                <a:solidFill>
                  <a:sysClr val="windowText" lastClr="000000"/>
                </a:solidFill>
              </a:rPr>
              <a:t>- preparation of </a:t>
            </a:r>
            <a:r>
              <a:rPr lang="en-US" sz="1400" b="1" dirty="0" err="1" smtClean="0">
                <a:solidFill>
                  <a:sysClr val="windowText" lastClr="000000"/>
                </a:solidFill>
              </a:rPr>
              <a:t>individualised</a:t>
            </a:r>
            <a:r>
              <a:rPr lang="en-US" sz="1400" b="1" dirty="0" smtClean="0">
                <a:solidFill>
                  <a:sysClr val="windowText" lastClr="000000"/>
                </a:solidFill>
              </a:rPr>
              <a:t> action plan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19" name="Egyenes összekötő nyíllal 21"/>
          <p:cNvCxnSpPr/>
          <p:nvPr/>
        </p:nvCxnSpPr>
        <p:spPr>
          <a:xfrm flipH="1">
            <a:off x="4477403" y="2642220"/>
            <a:ext cx="1224136" cy="212042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églalap 15"/>
          <p:cNvSpPr/>
          <p:nvPr/>
        </p:nvSpPr>
        <p:spPr>
          <a:xfrm>
            <a:off x="1759335" y="2880688"/>
            <a:ext cx="5104183" cy="4497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YG offer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22" name="Egyenes összekötő nyíllal 23"/>
          <p:cNvCxnSpPr/>
          <p:nvPr/>
        </p:nvCxnSpPr>
        <p:spPr>
          <a:xfrm flipH="1">
            <a:off x="1759335" y="3339514"/>
            <a:ext cx="2520280" cy="504056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églalap 27"/>
          <p:cNvSpPr/>
          <p:nvPr/>
        </p:nvSpPr>
        <p:spPr>
          <a:xfrm>
            <a:off x="671584" y="3972805"/>
            <a:ext cx="1636885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err="1">
                <a:solidFill>
                  <a:schemeClr val="tx1"/>
                </a:solidFill>
              </a:rPr>
              <a:t>Youth</a:t>
            </a:r>
            <a:r>
              <a:rPr lang="hu-HU" sz="1400" b="1" dirty="0">
                <a:solidFill>
                  <a:schemeClr val="tx1"/>
                </a:solidFill>
              </a:rPr>
              <a:t> </a:t>
            </a:r>
            <a:r>
              <a:rPr lang="hu-HU" sz="1400" b="1" dirty="0" err="1" smtClean="0">
                <a:solidFill>
                  <a:schemeClr val="tx1"/>
                </a:solidFill>
              </a:rPr>
              <a:t>Entrepreneurship</a:t>
            </a:r>
            <a:r>
              <a:rPr lang="hu-HU" sz="1400" b="1" dirty="0" smtClean="0">
                <a:solidFill>
                  <a:schemeClr val="tx1"/>
                </a:solidFill>
              </a:rPr>
              <a:t> programme (EDIOP 5.2.2 and 5.2.3)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24" name="Téglalap 25"/>
          <p:cNvSpPr/>
          <p:nvPr/>
        </p:nvSpPr>
        <p:spPr>
          <a:xfrm>
            <a:off x="2767447" y="4000772"/>
            <a:ext cx="3024336" cy="8750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>
                <a:solidFill>
                  <a:schemeClr val="tx1"/>
                </a:solidFill>
              </a:rPr>
              <a:t>Youth </a:t>
            </a:r>
            <a:r>
              <a:rPr lang="hu-HU" sz="1400" b="1" dirty="0" err="1">
                <a:solidFill>
                  <a:schemeClr val="tx1"/>
                </a:solidFill>
              </a:rPr>
              <a:t>Guarantee</a:t>
            </a:r>
            <a:r>
              <a:rPr lang="hu-HU" sz="1400" b="1" dirty="0">
                <a:solidFill>
                  <a:schemeClr val="tx1"/>
                </a:solidFill>
              </a:rPr>
              <a:t> Programme (EDIOP 5.2.1 and CCHOP 8.2.1) </a:t>
            </a:r>
          </a:p>
        </p:txBody>
      </p:sp>
      <p:sp>
        <p:nvSpPr>
          <p:cNvPr id="25" name="Téglalap 26"/>
          <p:cNvSpPr/>
          <p:nvPr/>
        </p:nvSpPr>
        <p:spPr>
          <a:xfrm>
            <a:off x="6992734" y="3818088"/>
            <a:ext cx="1539706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>
                <a:solidFill>
                  <a:schemeClr val="tx1"/>
                </a:solidFill>
              </a:rPr>
              <a:t>Programmes implemented by NGOs</a:t>
            </a:r>
            <a:endParaRPr lang="en-GB" sz="1200" b="1">
              <a:solidFill>
                <a:schemeClr val="tx1"/>
              </a:solidFill>
            </a:endParaRPr>
          </a:p>
        </p:txBody>
      </p:sp>
      <p:sp>
        <p:nvSpPr>
          <p:cNvPr id="27" name="Téglalap 14"/>
          <p:cNvSpPr/>
          <p:nvPr/>
        </p:nvSpPr>
        <p:spPr>
          <a:xfrm>
            <a:off x="4740240" y="5318239"/>
            <a:ext cx="1512168" cy="9085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Back to the education system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8" name="Téglalap 13"/>
          <p:cNvSpPr/>
          <p:nvPr/>
        </p:nvSpPr>
        <p:spPr>
          <a:xfrm>
            <a:off x="7092280" y="5213564"/>
            <a:ext cx="1440160" cy="6804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Direct entry to the LM </a:t>
            </a:r>
          </a:p>
        </p:txBody>
      </p:sp>
      <p:cxnSp>
        <p:nvCxnSpPr>
          <p:cNvPr id="29" name="Egyenes összekötő nyíllal 34"/>
          <p:cNvCxnSpPr/>
          <p:nvPr/>
        </p:nvCxnSpPr>
        <p:spPr>
          <a:xfrm>
            <a:off x="2546332" y="3392086"/>
            <a:ext cx="0" cy="1864710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34"/>
          <p:cNvCxnSpPr/>
          <p:nvPr/>
        </p:nvCxnSpPr>
        <p:spPr>
          <a:xfrm flipH="1">
            <a:off x="4279615" y="3330459"/>
            <a:ext cx="24734" cy="603800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6"/>
          <p:cNvCxnSpPr/>
          <p:nvPr/>
        </p:nvCxnSpPr>
        <p:spPr>
          <a:xfrm>
            <a:off x="5850000" y="3339514"/>
            <a:ext cx="198164" cy="1965260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nyíllal 36"/>
          <p:cNvCxnSpPr/>
          <p:nvPr/>
        </p:nvCxnSpPr>
        <p:spPr>
          <a:xfrm>
            <a:off x="6676373" y="3339514"/>
            <a:ext cx="415907" cy="380716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>
            <a:off x="6099983" y="3370831"/>
            <a:ext cx="921014" cy="2064278"/>
          </a:xfrm>
          <a:prstGeom prst="straightConnector1">
            <a:avLst/>
          </a:prstGeom>
          <a:ln w="222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églalap 28"/>
          <p:cNvSpPr/>
          <p:nvPr/>
        </p:nvSpPr>
        <p:spPr>
          <a:xfrm>
            <a:off x="1585493" y="5256796"/>
            <a:ext cx="1512168" cy="9864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err="1">
                <a:solidFill>
                  <a:schemeClr val="tx1"/>
                </a:solidFill>
              </a:rPr>
              <a:t>Apprenticeship</a:t>
            </a:r>
            <a:r>
              <a:rPr lang="hu-HU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</a:rPr>
              <a:t>programme</a:t>
            </a:r>
            <a:r>
              <a:rPr lang="hu-HU" sz="1400" b="1" dirty="0" smtClean="0">
                <a:solidFill>
                  <a:schemeClr val="tx1"/>
                </a:solidFill>
              </a:rPr>
              <a:t> (EDIOP 5.2.4 and 5.2.5)</a:t>
            </a:r>
            <a:endParaRPr lang="hu-H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1054</Words>
  <Application>Microsoft Office PowerPoint</Application>
  <PresentationFormat>Presentazione su schermo (4:3)</PresentationFormat>
  <Paragraphs>174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YOUTH GUARANTEE SCHEME 2014-2020 PRINCIPLES  </vt:lpstr>
      <vt:lpstr>Presentazione standard di PowerPoint</vt:lpstr>
      <vt:lpstr>YOUTH GUARANTEE SCHEME 2014-2020 – how does it work? Youth Guarantee Scheme </vt:lpstr>
      <vt:lpstr>YOUTH GUARANTEE SCHEME 2014-2020 – opportunities for support and assistance  </vt:lpstr>
      <vt:lpstr>YOUTH GUARANTEE 2014-2020 Active Labour Market Programme for Youth (EDIOP 5.2.1 and CCHOP 8.2.1)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demo demo</dc:creator>
  <cp:lastModifiedBy>Progetti31</cp:lastModifiedBy>
  <cp:revision>64</cp:revision>
  <cp:lastPrinted>2016-05-13T07:44:25Z</cp:lastPrinted>
  <dcterms:created xsi:type="dcterms:W3CDTF">2016-02-16T08:29:25Z</dcterms:created>
  <dcterms:modified xsi:type="dcterms:W3CDTF">2016-05-13T09:21:20Z</dcterms:modified>
</cp:coreProperties>
</file>